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2" r:id="rId6"/>
    <p:sldId id="270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orient="horz" pos="2260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61"/>
    <a:srgbClr val="89FFBE"/>
    <a:srgbClr val="9E7800"/>
    <a:srgbClr val="B69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78" y="67"/>
      </p:cViewPr>
      <p:guideLst>
        <p:guide orient="horz" pos="2228"/>
        <p:guide orient="horz" pos="22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56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57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200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56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4444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14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268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5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71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7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1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94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54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96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22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F0B0A-8A19-4E93-96C6-8A01EE24A78B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700C8C2-16E3-4564-B690-9D9AA3606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88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134280"/>
            <a:ext cx="11720945" cy="65020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142573">
            <a:off x="1545552" y="1445832"/>
            <a:ext cx="4267622" cy="23876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Творческий коллектив</a:t>
            </a:r>
            <a:br>
              <a:rPr lang="ru-RU" sz="2000" b="1" dirty="0" smtClean="0">
                <a:cs typeface="Times New Roman" panose="02020603050405020304" pitchFamily="18" charset="0"/>
              </a:rPr>
            </a:br>
            <a:r>
              <a:rPr lang="ru-RU" sz="2000" b="1" dirty="0">
                <a:cs typeface="Times New Roman" panose="02020603050405020304" pitchFamily="18" charset="0"/>
              </a:rPr>
              <a:t/>
            </a:r>
            <a:br>
              <a:rPr lang="ru-RU" sz="2000" b="1" dirty="0">
                <a:cs typeface="Times New Roman" panose="02020603050405020304" pitchFamily="18" charset="0"/>
              </a:rPr>
            </a:br>
            <a:r>
              <a:rPr lang="ru-RU" sz="4800" b="1" dirty="0" smtClean="0">
                <a:cs typeface="Times New Roman" panose="02020603050405020304" pitchFamily="18" charset="0"/>
              </a:rPr>
              <a:t>МБДОУ № 42</a:t>
            </a:r>
            <a:br>
              <a:rPr lang="ru-RU" sz="4800" b="1" dirty="0" smtClean="0">
                <a:cs typeface="Times New Roman" panose="02020603050405020304" pitchFamily="18" charset="0"/>
              </a:rPr>
            </a:br>
            <a:endParaRPr lang="ru-RU" sz="4800" b="1" dirty="0"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141412">
            <a:off x="5987044" y="1056285"/>
            <a:ext cx="4534766" cy="441414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Конкурс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«По дороге в школу»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Номинация «Книга»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«Играем в школу»</a:t>
            </a:r>
            <a:endParaRPr lang="ru-RU" sz="3200" b="1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ᐈ Львенок рисунок вектор, фото лев и львенок | скачать на Depositphotos®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21725">
            <a:off x="7601965" y="3465475"/>
            <a:ext cx="1304925" cy="213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028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5636" y="218335"/>
            <a:ext cx="11568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b="1" dirty="0" smtClean="0"/>
              <a:t>4</a:t>
            </a:r>
            <a:r>
              <a:rPr lang="ru-RU" dirty="0" smtClean="0"/>
              <a:t> </a:t>
            </a:r>
            <a:r>
              <a:rPr lang="ru-RU" b="1" dirty="0" smtClean="0"/>
              <a:t>Урок </a:t>
            </a:r>
            <a:r>
              <a:rPr lang="ru-RU" b="1" dirty="0"/>
              <a:t>«Физической </a:t>
            </a:r>
            <a:r>
              <a:rPr lang="ru-RU" b="1" dirty="0" smtClean="0"/>
              <a:t>культуры»                                          5  Урок </a:t>
            </a:r>
            <a:r>
              <a:rPr lang="ru-RU" b="1" dirty="0"/>
              <a:t>«Музыки»: Игра «Лабиринт»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64" y="748313"/>
            <a:ext cx="5565371" cy="3782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335" y="763577"/>
            <a:ext cx="5543897" cy="37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7744" y="4263528"/>
            <a:ext cx="3161842" cy="2285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87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439" y="2445745"/>
            <a:ext cx="11905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b="1" dirty="0" smtClean="0"/>
              <a:t>6</a:t>
            </a:r>
            <a:r>
              <a:rPr lang="ru-RU" dirty="0" smtClean="0"/>
              <a:t> </a:t>
            </a:r>
            <a:r>
              <a:rPr lang="ru-RU" b="1" dirty="0" smtClean="0"/>
              <a:t>Урок </a:t>
            </a:r>
            <a:r>
              <a:rPr lang="ru-RU" b="1" dirty="0"/>
              <a:t>«Технологии»:</a:t>
            </a:r>
            <a:r>
              <a:rPr lang="ru-RU" dirty="0"/>
              <a:t> «Оригами», «Схема лепки», «</a:t>
            </a:r>
            <a:r>
              <a:rPr lang="ru-RU" dirty="0" smtClean="0"/>
              <a:t>Работа с </a:t>
            </a:r>
            <a:r>
              <a:rPr lang="ru-RU" dirty="0"/>
              <a:t>ножницами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 smtClean="0"/>
              <a:t>На уроке Львенок рассказывает, </a:t>
            </a:r>
            <a:r>
              <a:rPr lang="ru-RU" dirty="0"/>
              <a:t>как интересно научиться лепить изделия из пластилина, мастерить из бумаги различные фигуры, делать из ткани и ниток мягкие игрушки? </a:t>
            </a:r>
            <a:r>
              <a:rPr lang="ru-RU" dirty="0" smtClean="0"/>
              <a:t>И приглашает отправиться </a:t>
            </a:r>
            <a:r>
              <a:rPr lang="ru-RU" dirty="0"/>
              <a:t>в увлекательное путешествие по уроку «Технология».</a:t>
            </a: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438" y="27857"/>
            <a:ext cx="3564625" cy="2417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1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4288" y="27857"/>
            <a:ext cx="3571628" cy="2417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1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241" y="0"/>
            <a:ext cx="3543759" cy="246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1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763" y="3522031"/>
            <a:ext cx="5003953" cy="3335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1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773" y="3671226"/>
            <a:ext cx="3195348" cy="3186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1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23679" y="4056192"/>
            <a:ext cx="3211927" cy="2391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1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94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1316" y="77118"/>
            <a:ext cx="6760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b="1" dirty="0" smtClean="0"/>
              <a:t>7</a:t>
            </a:r>
            <a:r>
              <a:rPr lang="ru-RU" dirty="0" smtClean="0"/>
              <a:t> </a:t>
            </a:r>
            <a:r>
              <a:rPr lang="ru-RU" b="1" dirty="0" smtClean="0"/>
              <a:t>Урок </a:t>
            </a:r>
            <a:r>
              <a:rPr lang="ru-RU" b="1" dirty="0"/>
              <a:t>«Изобразительного искусства»: </a:t>
            </a:r>
            <a:r>
              <a:rPr lang="ru-RU" dirty="0"/>
              <a:t>«Художник», «Кроссворд», «Эксперименты с красками», «Схемы рисования», «Виды кисточек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На этом уроке наш дошкольник знакомится с разными видами красок, кисточек, карандашами, а также с бумагой. Учится рисовать по схеме, а затем самостоятельно. Повторяет правила поведения на уроке. Познаёт, что такое пейзаж, натюрморт и т.д. В конце урока Львенок предлагает проверить свои знания об  изобразительном искусстве и разгадать кроссворд.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577" y="77118"/>
            <a:ext cx="4920498" cy="3404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29844" y="4134450"/>
            <a:ext cx="3109435" cy="2072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78" y="3616211"/>
            <a:ext cx="3014631" cy="2009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42475" y="3418493"/>
            <a:ext cx="3786205" cy="2828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2861" y="3254996"/>
            <a:ext cx="3238960" cy="2732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551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253" y="99152"/>
            <a:ext cx="11339359" cy="870332"/>
          </a:xfrm>
        </p:spPr>
        <p:txBody>
          <a:bodyPr/>
          <a:lstStyle/>
          <a:p>
            <a:r>
              <a:rPr lang="ru-RU" b="1" dirty="0" smtClean="0"/>
              <a:t>Дополнительный материал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472" y="1421176"/>
            <a:ext cx="11196140" cy="385590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книге прописаны правила пользования книгой.</a:t>
            </a:r>
          </a:p>
          <a:p>
            <a:r>
              <a:rPr lang="ru-RU" dirty="0" smtClean="0"/>
              <a:t>Правила </a:t>
            </a:r>
            <a:r>
              <a:rPr lang="ru-RU" dirty="0"/>
              <a:t>поведения в </a:t>
            </a:r>
            <a:r>
              <a:rPr lang="ru-RU" dirty="0" smtClean="0"/>
              <a:t>школе.</a:t>
            </a:r>
          </a:p>
          <a:p>
            <a:r>
              <a:rPr lang="ru-RU" dirty="0" smtClean="0"/>
              <a:t>Права </a:t>
            </a:r>
            <a:r>
              <a:rPr lang="ru-RU" dirty="0"/>
              <a:t>и обязанности </a:t>
            </a:r>
            <a:r>
              <a:rPr lang="ru-RU" dirty="0" smtClean="0"/>
              <a:t>учащегося.</a:t>
            </a:r>
            <a:endParaRPr lang="ru-RU" dirty="0"/>
          </a:p>
          <a:p>
            <a:r>
              <a:rPr lang="ru-RU" dirty="0" smtClean="0"/>
              <a:t>Требования </a:t>
            </a:r>
            <a:r>
              <a:rPr lang="ru-RU" dirty="0"/>
              <a:t>к школьному </a:t>
            </a:r>
            <a:r>
              <a:rPr lang="ru-RU" dirty="0" smtClean="0"/>
              <a:t>педагогу.</a:t>
            </a:r>
            <a:endParaRPr lang="ru-RU" dirty="0"/>
          </a:p>
          <a:p>
            <a:r>
              <a:rPr lang="ru-RU" dirty="0" smtClean="0"/>
              <a:t>Права и обязанности школьного педагога.</a:t>
            </a:r>
            <a:endParaRPr lang="ru-RU" dirty="0"/>
          </a:p>
          <a:p>
            <a:r>
              <a:rPr lang="ru-RU" dirty="0" smtClean="0"/>
              <a:t>Стихи о школе.</a:t>
            </a:r>
          </a:p>
          <a:p>
            <a:r>
              <a:rPr lang="ru-RU" dirty="0" smtClean="0"/>
              <a:t>Песня о школе «Чему учат в школе».</a:t>
            </a:r>
          </a:p>
          <a:p>
            <a:r>
              <a:rPr lang="ru-RU" dirty="0" smtClean="0"/>
              <a:t>Напутственное слово Львёнка у дошкольнику – будущему ученику 1 класса.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600" b="1" dirty="0" smtClean="0"/>
              <a:t>Спасибо за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289110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24692"/>
            <a:ext cx="8911687" cy="1233054"/>
          </a:xfrm>
        </p:spPr>
        <p:txBody>
          <a:bodyPr/>
          <a:lstStyle/>
          <a:p>
            <a:r>
              <a:rPr lang="ru-RU" b="1" dirty="0" smtClean="0"/>
              <a:t>Актуальность создания дидактического пособия 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27018" y="1357746"/>
            <a:ext cx="10077594" cy="5500253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Подготовка </a:t>
            </a:r>
            <a:r>
              <a:rPr lang="ru-RU" dirty="0"/>
              <a:t>к школе – сложный период в жизни </a:t>
            </a:r>
            <a:r>
              <a:rPr lang="ru-RU" dirty="0" smtClean="0"/>
              <a:t>дошкольника и его родителей. </a:t>
            </a:r>
            <a:r>
              <a:rPr lang="ru-RU" dirty="0"/>
              <a:t>Аргументом в пользу важности данной проблемы служит все возрастающее число первоклассников, не способных справляться с учебной нагрузкой и адаптироваться к школьной жизни</a:t>
            </a:r>
            <a:r>
              <a:rPr lang="ru-RU" dirty="0" smtClean="0"/>
              <a:t>. </a:t>
            </a:r>
            <a:r>
              <a:rPr lang="ru-RU" dirty="0"/>
              <a:t>Маленький человек находится в состоянии ожидания: предстоит что-то очень значительное и притягательное, но пока еще неопределенное, непонятное. Детей привлекает лишь внешняя сторона школьной жизни. Атрибуты школьной жизни, желание сменить обстановку кажутся им заманчивыми. Но это не может быть главным. Если ребенок не готов к новому социуму, то даже при наличии необходимого запаса умений и навыков ему будет трудно. Часто детям сложно проанализировать свои переживания и свое отношение к школьному обучению. Отношение ребенка к школе должно сформироваться до того, как он в нее пойдет. Важную роль играет информация о школе и способ ее подачи со стороны родителей и воспитателей. Сегодня, много внимания продолжают уделять интеллектуальной подготовки детей к школе, и мало внимания уделяют формированию у дошкольников «внутренней позиции школьника».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189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9103" y="-1"/>
            <a:ext cx="9561224" cy="6691746"/>
          </a:xfrm>
        </p:spPr>
        <p:txBody>
          <a:bodyPr>
            <a:normAutofit lnSpcReduction="10000"/>
          </a:bodyPr>
          <a:lstStyle/>
          <a:p>
            <a:r>
              <a:rPr lang="ru-RU" sz="3600" b="1" dirty="0"/>
              <a:t>Методическая ценность </a:t>
            </a:r>
          </a:p>
          <a:p>
            <a:r>
              <a:rPr lang="ru-RU" dirty="0"/>
              <a:t>	Методическая разработка раскрывает функциональность использования «Книги» с набором дидактического и дополнительного материала при организации образовательного процесса с детьми дошкольного возраста в разных видах деятельности в соответствии с ФГОС ДО. Представленный материал может вызвать интерес и быть полезным практикующим педагогам, воспитателям, логопедам, а также и другим специалистам ДОУ, </a:t>
            </a:r>
            <a:r>
              <a:rPr lang="ru-RU" dirty="0" smtClean="0"/>
              <a:t>и контингенту родительской общественности </a:t>
            </a:r>
            <a:r>
              <a:rPr lang="ru-RU" dirty="0"/>
              <a:t>родителям.</a:t>
            </a:r>
          </a:p>
          <a:p>
            <a:r>
              <a:rPr lang="ru-RU" sz="3600" b="1" dirty="0"/>
              <a:t>Методические рекомендации</a:t>
            </a:r>
          </a:p>
          <a:p>
            <a:r>
              <a:rPr lang="ru-RU" dirty="0"/>
              <a:t>	Дидактическое пособие реализует принципы развивающего обучения и воспитания, и соответствует требованиям ФГОС ДО. Работа с пособием формирует познавательные действия ребёнка во всех образовательных областях. </a:t>
            </a:r>
            <a:endParaRPr lang="ru-RU" dirty="0" smtClean="0"/>
          </a:p>
          <a:p>
            <a:r>
              <a:rPr lang="ru-RU" sz="3600" b="1" dirty="0" smtClean="0"/>
              <a:t>Планируемые результаты</a:t>
            </a:r>
          </a:p>
          <a:p>
            <a:r>
              <a:rPr lang="ru-RU" dirty="0"/>
              <a:t>проявляют инициативу и самостоятельность в различных видах деятельности;</a:t>
            </a:r>
          </a:p>
          <a:p>
            <a:r>
              <a:rPr lang="ru-RU" dirty="0"/>
              <a:t>выбирают себе род занятий, участников по совместной деятельности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самостоятельно продумывают </a:t>
            </a:r>
            <a:r>
              <a:rPr lang="ru-RU" dirty="0"/>
              <a:t>объяснения явлениям природы, поступкам </a:t>
            </a:r>
            <a:r>
              <a:rPr lang="ru-RU" dirty="0" smtClean="0"/>
              <a:t>людей и т.д.;</a:t>
            </a:r>
          </a:p>
          <a:p>
            <a:r>
              <a:rPr lang="ru-RU" dirty="0" smtClean="0"/>
              <a:t>проявляют </a:t>
            </a:r>
            <a:r>
              <a:rPr lang="ru-RU" dirty="0"/>
              <a:t>способность к принятию собственных решений.</a:t>
            </a:r>
          </a:p>
        </p:txBody>
      </p:sp>
    </p:spTree>
    <p:extLst>
      <p:ext uri="{BB962C8B-B14F-4D97-AF65-F5344CB8AC3E}">
        <p14:creationId xmlns:p14="http://schemas.microsoft.com/office/powerpoint/2010/main" val="29042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8083"/>
            <a:ext cx="8911687" cy="763098"/>
          </a:xfrm>
        </p:spPr>
        <p:txBody>
          <a:bodyPr/>
          <a:lstStyle/>
          <a:p>
            <a:r>
              <a:rPr lang="ru-RU" b="1" dirty="0" smtClean="0"/>
              <a:t>Обзор книги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7015" y="661012"/>
            <a:ext cx="8915400" cy="5871990"/>
          </a:xfrm>
        </p:spPr>
        <p:txBody>
          <a:bodyPr>
            <a:normAutofit lnSpcReduction="10000"/>
          </a:bodyPr>
          <a:lstStyle/>
          <a:p>
            <a:pPr>
              <a:buClr>
                <a:srgbClr val="A53010"/>
              </a:buClr>
            </a:pPr>
            <a:r>
              <a:rPr lang="ru-RU" dirty="0">
                <a:solidFill>
                  <a:schemeClr val="tx1"/>
                </a:solidFill>
              </a:rPr>
              <a:t>Представленная книга </a:t>
            </a:r>
            <a:r>
              <a:rPr lang="ru-RU" dirty="0" smtClean="0">
                <a:solidFill>
                  <a:schemeClr val="tx1"/>
                </a:solidFill>
              </a:rPr>
              <a:t>написана в виде предметов «Уроков», с которыми наш будущий первоклассник познакомится в школе. </a:t>
            </a:r>
            <a:r>
              <a:rPr lang="ru-RU" dirty="0">
                <a:solidFill>
                  <a:schemeClr val="tx1"/>
                </a:solidFill>
              </a:rPr>
              <a:t>Н</a:t>
            </a:r>
            <a:r>
              <a:rPr lang="ru-RU" dirty="0" smtClean="0">
                <a:solidFill>
                  <a:schemeClr val="tx1"/>
                </a:solidFill>
              </a:rPr>
              <a:t>а  каждой странице есть интересные задания, которые ему предлагает выполнить персонаж «Львёнок». Львёнок встречает дошкольника, напоминает ему о предыдущей встрече в книге «Красноярск – душа и сила Сибири». </a:t>
            </a:r>
            <a:r>
              <a:rPr lang="ru-RU" dirty="0">
                <a:solidFill>
                  <a:schemeClr val="tx1"/>
                </a:solidFill>
              </a:rPr>
              <a:t>Р</a:t>
            </a:r>
            <a:r>
              <a:rPr lang="ru-RU" dirty="0" smtClean="0">
                <a:solidFill>
                  <a:schemeClr val="tx1"/>
                </a:solidFill>
              </a:rPr>
              <a:t>ассказывает о том, что он тоже ученик и хочет познакомить ребенка со школой, с  множеством правил  и обязанностей в школе. </a:t>
            </a:r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редлагает отправиться в путешествие по книге. Предупреждает, что страницы в книге пронумерованы не цифрами, а эмблемами. На уроке предстоит выполнить множество заданий и поиграть в дидактические игры, пронумерованные такими же обозначениями, и сможет самостоятельно их найти в контейнере. Весь подобранный материал </a:t>
            </a:r>
            <a:r>
              <a:rPr lang="ru-RU" dirty="0">
                <a:solidFill>
                  <a:schemeClr val="tx1"/>
                </a:solidFill>
              </a:rPr>
              <a:t>предполагает использование разнообразных форм и методов работы: создание предметно – пространственной развивающей среды, педагогическое просвещение родителей, взаимодействие с педагогами начальных классов, использовании педагогических технологий при подготовке детей старшего дошкольного возраста к обучению в </a:t>
            </a:r>
            <a:r>
              <a:rPr lang="ru-RU" dirty="0" smtClean="0">
                <a:solidFill>
                  <a:schemeClr val="tx1"/>
                </a:solidFill>
              </a:rPr>
              <a:t>школе.</a:t>
            </a:r>
          </a:p>
          <a:p>
            <a:pPr>
              <a:buClr>
                <a:srgbClr val="A53010"/>
              </a:buClr>
            </a:pPr>
            <a:r>
              <a:rPr lang="ru-RU" dirty="0" smtClean="0">
                <a:solidFill>
                  <a:schemeClr val="tx1"/>
                </a:solidFill>
              </a:rPr>
              <a:t>Львенок приглашает посетить семь уроков: «Окружающий мир», «Русский язык», «Математика», «Музыка», «Физкультура», «Технология», «Изобразительное искусство». </a:t>
            </a:r>
          </a:p>
          <a:p>
            <a:pPr marL="0" indent="0">
              <a:buClr>
                <a:srgbClr val="A53010"/>
              </a:buClr>
              <a:buNone/>
            </a:pPr>
            <a:r>
              <a:rPr lang="ru-RU" dirty="0" smtClean="0">
                <a:solidFill>
                  <a:schemeClr val="tx1"/>
                </a:solidFill>
              </a:rPr>
              <a:t>Итак, вперед по страницам…..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2055" y="3244334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•	</a:t>
            </a:r>
            <a:r>
              <a:rPr lang="ru-RU" dirty="0" smtClean="0"/>
              <a:t>правила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18" y="0"/>
            <a:ext cx="10287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577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70" y="1255923"/>
            <a:ext cx="4946572" cy="3051671"/>
          </a:xfrm>
        </p:spPr>
        <p:txBody>
          <a:bodyPr/>
          <a:lstStyle/>
          <a:p>
            <a:r>
              <a:rPr lang="ru-RU" dirty="0" smtClean="0"/>
              <a:t>Наполнение к книге</a:t>
            </a:r>
            <a:br>
              <a:rPr lang="ru-RU" dirty="0" smtClean="0"/>
            </a:br>
            <a:r>
              <a:rPr lang="ru-RU" sz="1600" i="1" u="sng" dirty="0" smtClean="0"/>
              <a:t>фотографии с участием детей сделаны с согласия родителей (законных представителей)</a:t>
            </a:r>
            <a:endParaRPr lang="ru-RU" i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742" y="42081"/>
            <a:ext cx="7011008" cy="6815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9FFB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3" y="3839377"/>
            <a:ext cx="4527933" cy="3018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9FFB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3660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9489" y="-254840"/>
            <a:ext cx="11597091" cy="1845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ru-RU" sz="1400" b="1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Урок </a:t>
            </a: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«Окружающего мира</a:t>
            </a:r>
            <a:r>
              <a:rPr lang="ru-RU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темы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бесед, игры: «Узнай наш флаг, герб», «Семья», «Что подарить», «Прочитай по горизонтали», «Чьи следы», «Что где растёт», «Расставь правильно знаки», «Безопасность в доме», «Профессии», «Что у нас над головой?», «Собери </a:t>
            </a:r>
            <a:r>
              <a:rPr 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пазлы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«Что у нас под ногами», «Что исчезло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?».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уроку прилагается волчок со стрелкой, который надо запустить движением пальцев. На какой цвет круга стрелка показала, значит открываем страницу с обозначением этого цвета.   </a:t>
            </a:r>
            <a:endParaRPr lang="ru-RU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489" y="1717656"/>
            <a:ext cx="3190313" cy="2192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693F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063" y="4417975"/>
            <a:ext cx="3267484" cy="2275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693F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86"/>
          <a:stretch/>
        </p:blipFill>
        <p:spPr>
          <a:xfrm>
            <a:off x="3636261" y="1717656"/>
            <a:ext cx="2962941" cy="4145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574" y="3187890"/>
            <a:ext cx="2810500" cy="3670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6329" y="1590537"/>
            <a:ext cx="3438442" cy="2633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5462" y="4265625"/>
            <a:ext cx="3386538" cy="2592375"/>
          </a:xfrm>
          <a:prstGeom prst="rect">
            <a:avLst/>
          </a:prstGeom>
        </p:spPr>
      </p:pic>
      <p:pic>
        <p:nvPicPr>
          <p:cNvPr id="12" name="Рисунок 11" descr="Волчок &quot;Спиралька&quot; (развитие мелкой моторики и подготовка руки к письму) |  «Эко-Магазин» без химии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4371" y="4705234"/>
            <a:ext cx="576302" cy="538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28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472" y="180109"/>
            <a:ext cx="11883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b="1" dirty="0" smtClean="0"/>
              <a:t>2</a:t>
            </a:r>
            <a:r>
              <a:rPr lang="ru-RU" dirty="0" smtClean="0"/>
              <a:t> </a:t>
            </a:r>
            <a:r>
              <a:rPr lang="ru-RU" b="1" dirty="0" smtClean="0"/>
              <a:t>Урок </a:t>
            </a:r>
            <a:r>
              <a:rPr lang="ru-RU" b="1" dirty="0"/>
              <a:t>«Русского языка»: </a:t>
            </a:r>
            <a:r>
              <a:rPr lang="ru-RU" dirty="0"/>
              <a:t>игры: «Изучаем буквы», «Звуковое лото», «Собери слова из букв», «Кто спрятался за снежинкой?» , «Капельки», «Составь рассказ», «Один - много» , «Прочитай и найди», «Звуковое лото», «Мой – моя – моё», «Шифровки</a:t>
            </a:r>
            <a:r>
              <a:rPr lang="ru-RU" dirty="0" smtClean="0"/>
              <a:t>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Львенок говорит ребёнку, что сможет  познакомиться </a:t>
            </a:r>
            <a:r>
              <a:rPr lang="ru-RU" dirty="0"/>
              <a:t>с удивительным миром слов русского </a:t>
            </a:r>
            <a:r>
              <a:rPr lang="ru-RU" dirty="0" smtClean="0"/>
              <a:t>языка, открыть </a:t>
            </a:r>
            <a:r>
              <a:rPr lang="ru-RU" dirty="0"/>
              <a:t>для себя тайны и загадки, и узнать его правила и </a:t>
            </a:r>
            <a:r>
              <a:rPr lang="ru-RU" dirty="0" smtClean="0"/>
              <a:t>законы</a:t>
            </a:r>
            <a:r>
              <a:rPr lang="ru-RU" dirty="0"/>
              <a:t>.</a:t>
            </a:r>
            <a:r>
              <a:rPr lang="ru-RU" dirty="0" smtClean="0"/>
              <a:t> Предлагает внимательно слушать </a:t>
            </a:r>
            <a:r>
              <a:rPr lang="ru-RU" dirty="0"/>
              <a:t>и </a:t>
            </a:r>
            <a:r>
              <a:rPr lang="ru-RU" dirty="0" smtClean="0"/>
              <a:t>выполнять </a:t>
            </a:r>
            <a:r>
              <a:rPr lang="ru-RU" dirty="0"/>
              <a:t>задания, которые </a:t>
            </a:r>
            <a:r>
              <a:rPr lang="ru-RU" dirty="0" smtClean="0"/>
              <a:t>помогут научиться </a:t>
            </a:r>
            <a:r>
              <a:rPr lang="ru-RU" dirty="0"/>
              <a:t>грамотно писать и правильно говорить. Ведь очень важно – уметь пользоваться всеми богатствами языка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14" y="2211434"/>
            <a:ext cx="3442367" cy="2393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78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839" y="2211433"/>
            <a:ext cx="3590424" cy="2393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78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49993" y="2610370"/>
            <a:ext cx="2393616" cy="1595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78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2338" y="2211432"/>
            <a:ext cx="2343109" cy="2393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78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820" y="4802065"/>
            <a:ext cx="2751461" cy="1834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78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439" y="4802067"/>
            <a:ext cx="2751459" cy="1834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78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89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87" y="138550"/>
            <a:ext cx="115198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b="1" dirty="0" smtClean="0"/>
              <a:t>3 Урок </a:t>
            </a:r>
            <a:r>
              <a:rPr lang="ru-RU" b="1" dirty="0"/>
              <a:t>«Математики»: </a:t>
            </a:r>
            <a:r>
              <a:rPr lang="ru-RU" dirty="0"/>
              <a:t>«Больше, меньше или равно», «Помоги попасть домой», «Числовые домики», «Логические таблицы», «Живые числа», «Реши пример</a:t>
            </a:r>
            <a:r>
              <a:rPr lang="ru-RU" dirty="0" smtClean="0"/>
              <a:t>», «Картотека математических физкультминуток»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 данном уроке Львёнок предлагает показать свои знания в области элементарных математических преставлениях, и выполнить задания от простого к сложному.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287" y="1615878"/>
            <a:ext cx="5559804" cy="3837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176" y="3886992"/>
            <a:ext cx="4306823" cy="2871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62" b="-452"/>
          <a:stretch/>
        </p:blipFill>
        <p:spPr>
          <a:xfrm rot="16200000">
            <a:off x="7739579" y="2367213"/>
            <a:ext cx="5107254" cy="3604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05808" y="1993656"/>
            <a:ext cx="3022226" cy="2266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84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1782</TotalTime>
  <Words>567</Words>
  <Application>Microsoft Office PowerPoint</Application>
  <PresentationFormat>Широкоэкранный</PresentationFormat>
  <Paragraphs>45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Symbol</vt:lpstr>
      <vt:lpstr>Times New Roman</vt:lpstr>
      <vt:lpstr>Wingdings 3</vt:lpstr>
      <vt:lpstr>Легкий дым</vt:lpstr>
      <vt:lpstr>Творческий коллектив  МБДОУ № 42 </vt:lpstr>
      <vt:lpstr>Актуальность создания дидактического пособия </vt:lpstr>
      <vt:lpstr>Презентация PowerPoint</vt:lpstr>
      <vt:lpstr>Обзор книги</vt:lpstr>
      <vt:lpstr>Презентация PowerPoint</vt:lpstr>
      <vt:lpstr>Наполнение к книге фотографии с участием детей сделаны с согласия родителей (законных представителей)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Дополнительный материал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RePack by Diakov</cp:lastModifiedBy>
  <cp:revision>59</cp:revision>
  <dcterms:created xsi:type="dcterms:W3CDTF">2021-03-17T03:01:57Z</dcterms:created>
  <dcterms:modified xsi:type="dcterms:W3CDTF">2021-03-22T04:24:07Z</dcterms:modified>
</cp:coreProperties>
</file>