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60" r:id="rId5"/>
    <p:sldId id="259" r:id="rId6"/>
    <p:sldId id="262" r:id="rId7"/>
    <p:sldId id="263" r:id="rId8"/>
    <p:sldId id="264" r:id="rId9"/>
    <p:sldId id="265" r:id="rId10"/>
    <p:sldId id="266" r:id="rId11"/>
    <p:sldId id="267" r:id="rId12"/>
    <p:sldId id="261" r:id="rId13"/>
    <p:sldId id="268" r:id="rId14"/>
    <p:sldId id="269" r:id="rId15"/>
    <p:sldId id="271" r:id="rId16"/>
    <p:sldId id="270" r:id="rId17"/>
    <p:sldId id="272" r:id="rId18"/>
    <p:sldId id="273" r:id="rId19"/>
    <p:sldId id="274" r:id="rId20"/>
    <p:sldId id="275" r:id="rId21"/>
    <p:sldId id="276" r:id="rId22"/>
    <p:sldId id="281" r:id="rId23"/>
    <p:sldId id="277" r:id="rId24"/>
    <p:sldId id="280" r:id="rId25"/>
    <p:sldId id="279" r:id="rId26"/>
    <p:sldId id="28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9310CD-459F-4317-BABB-020ADBB2B721}" type="datetimeFigureOut">
              <a:rPr lang="ru-RU"/>
              <a:pPr>
                <a:defRPr/>
              </a:pPr>
              <a:t>17.03.2023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E3BDA76-6CAF-4B4A-ADBC-C571BA16D26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71E30-AE1F-4C69-B4A5-9AB4BEEB9B29}"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71ADC0-39C6-42F8-B556-62DBF4B9AEA4}"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AE9D4-8589-4CDD-987E-D9CC910AF6F9}" type="slidenum">
              <a:rPr lang="ru-RU" smtClean="0"/>
              <a:pPr fontAlgn="base">
                <a:spcBef>
                  <a:spcPct val="0"/>
                </a:spcBef>
                <a:spcAft>
                  <a:spcPct val="0"/>
                </a:spcAft>
                <a:defRPr/>
              </a:pPr>
              <a:t>13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F1AFF50-9D32-4A8A-85DF-F324F2715101}" type="datetimeFigureOut">
              <a:rPr lang="ru-RU"/>
              <a:pPr>
                <a:defRPr/>
              </a:pPr>
              <a:t>17.03.2023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CD7D66-1B80-4DA9-AD8A-25F2DF4F435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BA4EAB-E6F5-42A4-AFAD-23DD3B628996}" type="datetimeFigureOut">
              <a:rPr lang="ru-RU"/>
              <a:pPr>
                <a:defRPr/>
              </a:pPr>
              <a:t>17.03.2023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7A2725-888C-48BE-AC19-E0282490D26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EE840E-798F-4EF7-B213-7B227CEB4220}" type="datetimeFigureOut">
              <a:rPr lang="ru-RU"/>
              <a:pPr>
                <a:defRPr/>
              </a:pPr>
              <a:t>17.03.2023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FFDFF1-60B9-42A5-BB50-C565CDF72DF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777BEC4-0CB0-4E92-9410-A5DF20247570}" type="datetimeFigureOut">
              <a:rPr lang="ru-RU"/>
              <a:pPr>
                <a:defRPr/>
              </a:pPr>
              <a:t>17.03.2023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0B87BCF-F68B-4B1B-907B-C9E753E0EAC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ADF1E57-D5A9-46F5-AAD7-0777340D2FB6}" type="datetimeFigureOut">
              <a:rPr lang="ru-RU"/>
              <a:pPr>
                <a:defRPr/>
              </a:pPr>
              <a:t>17.03.2023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8A373C-E94A-4059-86B1-370A6C4251B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7EC51B1-90C1-49F0-8221-4D4C87B49DD6}" type="datetimeFigureOut">
              <a:rPr lang="ru-RU"/>
              <a:pPr>
                <a:defRPr/>
              </a:pPr>
              <a:t>17.03.2023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5CE674-FA0D-4385-B8BE-AA2C6B983C5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A4A44BA-2B62-4DF7-A3A6-EDFFFA71920A}" type="datetimeFigureOut">
              <a:rPr lang="ru-RU"/>
              <a:pPr>
                <a:defRPr/>
              </a:pPr>
              <a:t>17.03.2023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F30E5DD-875A-4A57-9E83-5F85F6A0AD8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FA59CB5-3735-42E6-A9B1-0EE07945A256}" type="datetimeFigureOut">
              <a:rPr lang="ru-RU"/>
              <a:pPr>
                <a:defRPr/>
              </a:pPr>
              <a:t>17.03.2023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26A3D19-541B-4239-A09F-7E61A4CD94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F47C35C-B111-45A6-A21E-60873DEDA3DE}" type="datetimeFigureOut">
              <a:rPr lang="ru-RU"/>
              <a:pPr>
                <a:defRPr/>
              </a:pPr>
              <a:t>17.03.2023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B1529C9-ABE7-4391-9C04-C15B6ABD638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FF091B1-1BB2-46D0-8081-2F9EE5B1567C}" type="datetimeFigureOut">
              <a:rPr lang="ru-RU"/>
              <a:pPr>
                <a:defRPr/>
              </a:pPr>
              <a:t>17.03.2023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61233B-B8DB-4D87-B1B0-296E7D50B5E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C97E7F-7BFB-4481-B60D-48DAA968736D}" type="datetimeFigureOut">
              <a:rPr lang="ru-RU"/>
              <a:pPr>
                <a:defRPr/>
              </a:pPr>
              <a:t>17.03.2023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90AE4B-4900-4011-8AB6-EFB234E94A3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CEBE768-871F-4010-B07C-333ECDBEF21C}" type="datetimeFigureOut">
              <a:rPr lang="ru-RU"/>
              <a:pPr>
                <a:defRPr/>
              </a:pPr>
              <a:t>17.03.2023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8885101-0914-483A-9378-6978C9FDF1C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adaw24.ru/wp-content/uploads/2020/08/1a80fae80ba0317c15de.jpg"/>
          <p:cNvPicPr>
            <a:picLocks noChangeAspect="1" noChangeArrowheads="1"/>
          </p:cNvPicPr>
          <p:nvPr/>
        </p:nvPicPr>
        <p:blipFill>
          <a:blip r:embed="rId2" cstate="email">
            <a:lum bright="10000" contrast="40000"/>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w="76200">
            <a:solidFill>
              <a:srgbClr val="00B050"/>
            </a:solidFill>
            <a:miter lim="800000"/>
            <a:headEnd/>
            <a:tailEnd/>
          </a:ln>
        </p:spPr>
      </p:pic>
      <p:sp>
        <p:nvSpPr>
          <p:cNvPr id="5" name="Скругленный прямоугольник 4"/>
          <p:cNvSpPr/>
          <p:nvPr/>
        </p:nvSpPr>
        <p:spPr>
          <a:xfrm>
            <a:off x="4427538" y="188913"/>
            <a:ext cx="3889375" cy="1439862"/>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52" name="TextBox 5"/>
          <p:cNvSpPr txBox="1">
            <a:spLocks noChangeArrowheads="1"/>
          </p:cNvSpPr>
          <p:nvPr/>
        </p:nvSpPr>
        <p:spPr bwMode="auto">
          <a:xfrm>
            <a:off x="4643438" y="260350"/>
            <a:ext cx="3384550" cy="523875"/>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cs typeface="Times New Roman" pitchFamily="18" charset="0"/>
              </a:rPr>
              <a:t>«Чебурашка» </a:t>
            </a:r>
          </a:p>
        </p:txBody>
      </p:sp>
      <p:sp>
        <p:nvSpPr>
          <p:cNvPr id="2053" name="TextBox 6"/>
          <p:cNvSpPr txBox="1">
            <a:spLocks noChangeArrowheads="1"/>
          </p:cNvSpPr>
          <p:nvPr/>
        </p:nvSpPr>
        <p:spPr bwMode="auto">
          <a:xfrm>
            <a:off x="4500563" y="765175"/>
            <a:ext cx="3743325" cy="830263"/>
          </a:xfrm>
          <a:prstGeom prst="rect">
            <a:avLst/>
          </a:prstGeom>
          <a:noFill/>
          <a:ln w="9525">
            <a:noFill/>
            <a:miter lim="800000"/>
            <a:headEnd/>
            <a:tailEnd/>
          </a:ln>
        </p:spPr>
        <p:txBody>
          <a:bodyPr>
            <a:spAutoFit/>
          </a:bodyPr>
          <a:lstStyle/>
          <a:p>
            <a:pPr algn="ctr"/>
            <a:r>
              <a:rPr lang="ru-RU" sz="1600" b="1">
                <a:solidFill>
                  <a:srgbClr val="002060"/>
                </a:solidFill>
                <a:latin typeface="Times New Roman" pitchFamily="18" charset="0"/>
                <a:cs typeface="Times New Roman" pitchFamily="18" charset="0"/>
              </a:rPr>
              <a:t>Индивидуально-подгрупповая НОД по автоматизации звука Р в слогах, словах и предложениях</a:t>
            </a:r>
          </a:p>
        </p:txBody>
      </p:sp>
      <p:sp>
        <p:nvSpPr>
          <p:cNvPr id="2054" name="TextBox 7"/>
          <p:cNvSpPr txBox="1">
            <a:spLocks noChangeArrowheads="1"/>
          </p:cNvSpPr>
          <p:nvPr/>
        </p:nvSpPr>
        <p:spPr bwMode="auto">
          <a:xfrm>
            <a:off x="7451725" y="6453188"/>
            <a:ext cx="1296988" cy="400050"/>
          </a:xfrm>
          <a:prstGeom prst="rect">
            <a:avLst/>
          </a:prstGeom>
          <a:noFill/>
          <a:ln w="9525">
            <a:noFill/>
            <a:miter lim="800000"/>
            <a:headEnd/>
            <a:tailEnd/>
          </a:ln>
        </p:spPr>
        <p:txBody>
          <a:bodyPr>
            <a:spAutoFit/>
          </a:bodyPr>
          <a:lstStyle/>
          <a:p>
            <a:pPr algn="ctr"/>
            <a:r>
              <a:rPr lang="ru-RU" sz="2000" b="1">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5" name="Скругленный прямоугольник 4"/>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268" name="TextBox 5"/>
          <p:cNvSpPr txBox="1">
            <a:spLocks noChangeArrowheads="1"/>
          </p:cNvSpPr>
          <p:nvPr/>
        </p:nvSpPr>
        <p:spPr bwMode="auto">
          <a:xfrm>
            <a:off x="611188" y="404813"/>
            <a:ext cx="7921625" cy="708025"/>
          </a:xfrm>
          <a:prstGeom prst="rect">
            <a:avLst/>
          </a:prstGeom>
          <a:noFill/>
          <a:ln w="9525">
            <a:noFill/>
            <a:miter lim="800000"/>
            <a:headEnd/>
            <a:tailEnd/>
          </a:ln>
        </p:spPr>
        <p:txBody>
          <a:bodyPr>
            <a:spAutoFit/>
          </a:bodyPr>
          <a:lstStyle/>
          <a:p>
            <a:pPr algn="ctr"/>
            <a:r>
              <a:rPr lang="ru-RU" sz="4000" b="1" i="1">
                <a:solidFill>
                  <a:srgbClr val="002060"/>
                </a:solidFill>
                <a:latin typeface="Times New Roman" pitchFamily="18" charset="0"/>
                <a:cs typeface="Times New Roman" pitchFamily="18" charset="0"/>
              </a:rPr>
              <a:t>Игра</a:t>
            </a:r>
            <a:r>
              <a:rPr lang="ru-RU" sz="4000" b="1" i="1">
                <a:solidFill>
                  <a:srgbClr val="C00000"/>
                </a:solidFill>
                <a:latin typeface="Times New Roman" pitchFamily="18" charset="0"/>
                <a:cs typeface="Times New Roman" pitchFamily="18" charset="0"/>
              </a:rPr>
              <a:t> «Научим попугая говорить»</a:t>
            </a:r>
          </a:p>
        </p:txBody>
      </p:sp>
      <p:pic>
        <p:nvPicPr>
          <p:cNvPr id="11269" name="Picture 2" descr="http://hitgid.com/images/%D0%BF%D0%BE%D0%BF%D1%83%D0%B3%D0%B0%D0%B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484313"/>
            <a:ext cx="3386138" cy="4244975"/>
          </a:xfrm>
          <a:prstGeom prst="rect">
            <a:avLst/>
          </a:prstGeom>
          <a:noFill/>
          <a:ln w="9525">
            <a:noFill/>
            <a:miter lim="800000"/>
            <a:headEnd/>
            <a:tailEnd/>
          </a:ln>
        </p:spPr>
      </p:pic>
      <p:sp>
        <p:nvSpPr>
          <p:cNvPr id="11270" name="TextBox 7"/>
          <p:cNvSpPr txBox="1">
            <a:spLocks noChangeArrowheads="1"/>
          </p:cNvSpPr>
          <p:nvPr/>
        </p:nvSpPr>
        <p:spPr bwMode="auto">
          <a:xfrm>
            <a:off x="2771775" y="1412875"/>
            <a:ext cx="4895850" cy="7570788"/>
          </a:xfrm>
          <a:prstGeom prst="rect">
            <a:avLst/>
          </a:prstGeom>
          <a:noFill/>
          <a:ln w="9525">
            <a:noFill/>
            <a:miter lim="800000"/>
            <a:headEnd/>
            <a:tailEnd/>
          </a:ln>
        </p:spPr>
        <p:txBody>
          <a:bodyPr>
            <a:spAutoFit/>
          </a:bodyPr>
          <a:lstStyle/>
          <a:p>
            <a:pPr algn="ctr">
              <a:lnSpc>
                <a:spcPct val="200000"/>
              </a:lnSpc>
            </a:pPr>
            <a:endParaRPr lang="ru-RU" sz="2400" b="1">
              <a:solidFill>
                <a:srgbClr val="002060"/>
              </a:solidFill>
              <a:latin typeface="Times New Roman" pitchFamily="18" charset="0"/>
              <a:cs typeface="Times New Roman" pitchFamily="18" charset="0"/>
            </a:endParaRPr>
          </a:p>
          <a:p>
            <a:pPr algn="ctr">
              <a:lnSpc>
                <a:spcPct val="200000"/>
              </a:lnSpc>
            </a:pPr>
            <a:r>
              <a:rPr lang="ru-RU" sz="2800">
                <a:solidFill>
                  <a:srgbClr val="002060"/>
                </a:solidFill>
                <a:latin typeface="Times New Roman" pitchFamily="18" charset="0"/>
                <a:cs typeface="Times New Roman" pitchFamily="18" charset="0"/>
              </a:rPr>
              <a:t>АРА-АРО-АРЫ-АРУ</a:t>
            </a:r>
          </a:p>
          <a:p>
            <a:pPr algn="ctr">
              <a:lnSpc>
                <a:spcPct val="200000"/>
              </a:lnSpc>
            </a:pPr>
            <a:r>
              <a:rPr lang="ru-RU" sz="2800">
                <a:solidFill>
                  <a:srgbClr val="002060"/>
                </a:solidFill>
                <a:latin typeface="Times New Roman" pitchFamily="18" charset="0"/>
                <a:cs typeface="Times New Roman" pitchFamily="18" charset="0"/>
              </a:rPr>
              <a:t>УРА-УРО-УРЫ-УРУ</a:t>
            </a:r>
          </a:p>
          <a:p>
            <a:pPr algn="ctr">
              <a:lnSpc>
                <a:spcPct val="200000"/>
              </a:lnSpc>
            </a:pPr>
            <a:r>
              <a:rPr lang="ru-RU" sz="2800">
                <a:solidFill>
                  <a:srgbClr val="002060"/>
                </a:solidFill>
                <a:latin typeface="Times New Roman" pitchFamily="18" charset="0"/>
                <a:cs typeface="Times New Roman" pitchFamily="18" charset="0"/>
              </a:rPr>
              <a:t>ОРА-ОРО-ОРЫ-ОРУ</a:t>
            </a:r>
          </a:p>
          <a:p>
            <a:pPr algn="ctr">
              <a:lnSpc>
                <a:spcPct val="200000"/>
              </a:lnSpc>
            </a:pPr>
            <a:r>
              <a:rPr lang="ru-RU" sz="2800">
                <a:solidFill>
                  <a:srgbClr val="002060"/>
                </a:solidFill>
                <a:latin typeface="Times New Roman" pitchFamily="18" charset="0"/>
                <a:cs typeface="Times New Roman" pitchFamily="18" charset="0"/>
              </a:rPr>
              <a:t>ЫРА-ЫРО-ЫРЫ-ЫРУ</a:t>
            </a:r>
          </a:p>
          <a:p>
            <a:pPr algn="ctr">
              <a:lnSpc>
                <a:spcPct val="200000"/>
              </a:lnSpc>
            </a:pPr>
            <a:endParaRPr lang="ru-RU" sz="2800" b="1">
              <a:solidFill>
                <a:srgbClr val="002060"/>
              </a:solidFill>
              <a:latin typeface="Times New Roman" pitchFamily="18" charset="0"/>
              <a:cs typeface="Times New Roman" pitchFamily="18" charset="0"/>
            </a:endParaRPr>
          </a:p>
          <a:p>
            <a:pPr algn="ctr">
              <a:lnSpc>
                <a:spcPct val="150000"/>
              </a:lnSpc>
            </a:pPr>
            <a:endParaRPr lang="ru-RU" sz="4800">
              <a:solidFill>
                <a:srgbClr val="002060"/>
              </a:solidFill>
              <a:latin typeface="Times New Roman" pitchFamily="18" charset="0"/>
              <a:cs typeface="Times New Roman" pitchFamily="18" charset="0"/>
            </a:endParaRPr>
          </a:p>
          <a:p>
            <a:pPr algn="ctr"/>
            <a:endParaRPr lang="ru-RU" sz="2000" b="1">
              <a:solidFill>
                <a:srgbClr val="002060"/>
              </a:solidFill>
              <a:latin typeface="Times New Roman" pitchFamily="18" charset="0"/>
              <a:cs typeface="Times New Roman" pitchFamily="18" charset="0"/>
            </a:endParaRPr>
          </a:p>
          <a:p>
            <a:pPr algn="ctr"/>
            <a:endParaRPr lang="ru-RU" sz="2000" b="1">
              <a:solidFill>
                <a:srgbClr val="002060"/>
              </a:solidFill>
              <a:latin typeface="Times New Roman" pitchFamily="18" charset="0"/>
              <a:cs typeface="Times New Roman" pitchFamily="18" charset="0"/>
            </a:endParaRPr>
          </a:p>
          <a:p>
            <a:endParaRPr lang="ru-RU" sz="2800" b="1" i="1">
              <a:solidFill>
                <a:srgbClr val="002060"/>
              </a:solidFill>
              <a:latin typeface="Times New Roman" pitchFamily="18" charset="0"/>
              <a:cs typeface="Times New Roman" pitchFamily="18" charset="0"/>
            </a:endParaRPr>
          </a:p>
          <a:p>
            <a:endParaRPr lang="ru-RU">
              <a:latin typeface="Calibri" pitchFamily="34" charset="0"/>
            </a:endParaRPr>
          </a:p>
        </p:txBody>
      </p:sp>
      <p:pic>
        <p:nvPicPr>
          <p:cNvPr id="11271" name="Picture 6" descr="https://189131.selcdn.ru/leonardo/uploadsForSiteId/200092/texteditor/d2c62178-da70-458e-b918-355c2da46578.jpg"/>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099300" y="4652963"/>
            <a:ext cx="2044700"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2292" name="Picture 6" descr="https://189131.selcdn.ru/leonardo/uploadsForSiteId/200092/texteditor/d2c62178-da70-458e-b918-355c2da46578.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0" y="1052513"/>
            <a:ext cx="5329238" cy="5184775"/>
          </a:xfrm>
          <a:prstGeom prst="rect">
            <a:avLst/>
          </a:prstGeom>
          <a:noFill/>
          <a:ln w="9525">
            <a:noFill/>
            <a:miter lim="800000"/>
            <a:headEnd/>
            <a:tailEnd/>
          </a:ln>
        </p:spPr>
      </p:pic>
      <p:sp>
        <p:nvSpPr>
          <p:cNvPr id="12293"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«Повтори за мной!» </a:t>
            </a:r>
          </a:p>
        </p:txBody>
      </p:sp>
      <p:sp>
        <p:nvSpPr>
          <p:cNvPr id="12294" name="TextBox 5"/>
          <p:cNvSpPr txBox="1">
            <a:spLocks noChangeArrowheads="1"/>
          </p:cNvSpPr>
          <p:nvPr/>
        </p:nvSpPr>
        <p:spPr bwMode="auto">
          <a:xfrm>
            <a:off x="5148263" y="1196975"/>
            <a:ext cx="3744912" cy="4892675"/>
          </a:xfrm>
          <a:prstGeom prst="rect">
            <a:avLst/>
          </a:prstGeom>
          <a:noFill/>
          <a:ln w="9525">
            <a:noFill/>
            <a:miter lim="800000"/>
            <a:headEnd/>
            <a:tailEnd/>
          </a:ln>
        </p:spPr>
        <p:txBody>
          <a:bodyPr>
            <a:spAutoFit/>
          </a:bodyPr>
          <a:lstStyle/>
          <a:p>
            <a:pPr algn="ctr"/>
            <a:r>
              <a:rPr lang="ru-RU" sz="2400">
                <a:solidFill>
                  <a:srgbClr val="002060"/>
                </a:solidFill>
                <a:latin typeface="Times New Roman" pitchFamily="18" charset="0"/>
                <a:cs typeface="Times New Roman" pitchFamily="18" charset="0"/>
              </a:rPr>
              <a:t>Рваная рубашка, бархатная куртка, красный рак, ртутный градусник, старая рама, ракета разогналась, хорошая Рая, перловка размокла, крутые рога, ровная тропинка,  крупная морковь, громкое радио, картонная коробка,  разноцветная радуга, рыбный пирог, быстрая ракета, крутая гора, трудная работа.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3316" name="Picture 6" descr="https://189131.selcdn.ru/leonardo/uploadsForSiteId/200092/texteditor/d2c62178-da70-458e-b918-355c2da46578.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0" y="1196975"/>
            <a:ext cx="5373688" cy="5229225"/>
          </a:xfrm>
          <a:prstGeom prst="rect">
            <a:avLst/>
          </a:prstGeom>
          <a:noFill/>
          <a:ln w="9525">
            <a:noFill/>
            <a:miter lim="800000"/>
            <a:headEnd/>
            <a:tailEnd/>
          </a:ln>
        </p:spPr>
      </p:pic>
      <p:sp>
        <p:nvSpPr>
          <p:cNvPr id="13317"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«Повтори за мной!» </a:t>
            </a:r>
          </a:p>
        </p:txBody>
      </p:sp>
      <p:sp>
        <p:nvSpPr>
          <p:cNvPr id="13318" name="TextBox 5"/>
          <p:cNvSpPr txBox="1">
            <a:spLocks noChangeArrowheads="1"/>
          </p:cNvSpPr>
          <p:nvPr/>
        </p:nvSpPr>
        <p:spPr bwMode="auto">
          <a:xfrm>
            <a:off x="5076825" y="908050"/>
            <a:ext cx="3743325" cy="5632450"/>
          </a:xfrm>
          <a:prstGeom prst="rect">
            <a:avLst/>
          </a:prstGeom>
          <a:noFill/>
          <a:ln w="9525">
            <a:noFill/>
            <a:miter lim="800000"/>
            <a:headEnd/>
            <a:tailEnd/>
          </a:ln>
        </p:spPr>
        <p:txBody>
          <a:bodyPr>
            <a:spAutoFit/>
          </a:bodyPr>
          <a:lstStyle/>
          <a:p>
            <a:pPr algn="ctr"/>
            <a:r>
              <a:rPr lang="ru-RU" sz="2400">
                <a:solidFill>
                  <a:srgbClr val="002060"/>
                </a:solidFill>
                <a:latin typeface="Times New Roman" pitchFamily="18" charset="0"/>
                <a:cs typeface="Times New Roman" pitchFamily="18" charset="0"/>
              </a:rPr>
              <a:t>Крытый рынок,  хитрая ворона, сахар рафинад, мокрая трава, Рома романтик, горная тропка, раковина-ракушка, работать на радио, розовый карандаш, Артур работяга, рукавица разорвана, Марат рабочий, радио работает, розы расцвели, родина нам дорога, Кира на уроке, ворона и сорока, чёрный ранец, Роман герой, родная Россия.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s://uploads.nonsprecare.it/wp-content/uploads/2018/03/proprieta-e-benefici-delle-arance.jpg"/>
          <p:cNvPicPr>
            <a:picLocks noChangeAspect="1" noChangeArrowheads="1"/>
          </p:cNvPicPr>
          <p:nvPr/>
        </p:nvPicPr>
        <p:blipFill>
          <a:blip r:embed="rId3"/>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5" name="Скругленный прямоугольник 4"/>
          <p:cNvSpPr/>
          <p:nvPr/>
        </p:nvSpPr>
        <p:spPr>
          <a:xfrm>
            <a:off x="323850" y="260350"/>
            <a:ext cx="8496300"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  </a:t>
            </a:r>
          </a:p>
        </p:txBody>
      </p:sp>
      <p:sp>
        <p:nvSpPr>
          <p:cNvPr id="14340" name="TextBox 5"/>
          <p:cNvSpPr txBox="1">
            <a:spLocks noChangeArrowheads="1"/>
          </p:cNvSpPr>
          <p:nvPr/>
        </p:nvSpPr>
        <p:spPr bwMode="auto">
          <a:xfrm>
            <a:off x="1403350" y="260350"/>
            <a:ext cx="6553200" cy="646113"/>
          </a:xfrm>
          <a:prstGeom prst="rect">
            <a:avLst/>
          </a:prstGeom>
          <a:noFill/>
          <a:ln w="9525">
            <a:noFill/>
            <a:miter lim="800000"/>
            <a:headEnd/>
            <a:tailEnd/>
          </a:ln>
        </p:spPr>
        <p:txBody>
          <a:bodyPr>
            <a:spAutoFit/>
          </a:bodyPr>
          <a:lstStyle/>
          <a:p>
            <a:pPr algn="ctr"/>
            <a:r>
              <a:rPr lang="ru-RU" sz="3600" b="1" i="1">
                <a:solidFill>
                  <a:srgbClr val="002060"/>
                </a:solidFill>
                <a:latin typeface="Times New Roman" pitchFamily="18" charset="0"/>
                <a:cs typeface="Times New Roman" pitchFamily="18" charset="0"/>
              </a:rPr>
              <a:t>Звукобуквенный анализ слов </a:t>
            </a:r>
          </a:p>
        </p:txBody>
      </p:sp>
      <p:sp>
        <p:nvSpPr>
          <p:cNvPr id="9" name="Прямоугольник 8"/>
          <p:cNvSpPr/>
          <p:nvPr/>
        </p:nvSpPr>
        <p:spPr>
          <a:xfrm>
            <a:off x="1331913" y="5013325"/>
            <a:ext cx="936625" cy="100965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4572000" y="3068638"/>
            <a:ext cx="576263"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Прямоугольник 19"/>
          <p:cNvSpPr/>
          <p:nvPr/>
        </p:nvSpPr>
        <p:spPr>
          <a:xfrm>
            <a:off x="2339975" y="5013325"/>
            <a:ext cx="936625" cy="10096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Прямоугольник 23"/>
          <p:cNvSpPr/>
          <p:nvPr/>
        </p:nvSpPr>
        <p:spPr>
          <a:xfrm>
            <a:off x="3851275" y="5084763"/>
            <a:ext cx="936625" cy="100965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Прямоугольник 24"/>
          <p:cNvSpPr/>
          <p:nvPr/>
        </p:nvSpPr>
        <p:spPr>
          <a:xfrm>
            <a:off x="6372225" y="5013325"/>
            <a:ext cx="936625" cy="100965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 name="TextBox 26"/>
          <p:cNvSpPr txBox="1">
            <a:spLocks noChangeArrowheads="1"/>
          </p:cNvSpPr>
          <p:nvPr/>
        </p:nvSpPr>
        <p:spPr bwMode="auto">
          <a:xfrm>
            <a:off x="1547813" y="4941888"/>
            <a:ext cx="504825" cy="1200150"/>
          </a:xfrm>
          <a:prstGeom prst="rect">
            <a:avLst/>
          </a:prstGeom>
          <a:noFill/>
          <a:ln w="9525">
            <a:noFill/>
            <a:miter lim="800000"/>
            <a:headEnd/>
            <a:tailEnd/>
          </a:ln>
        </p:spPr>
        <p:txBody>
          <a:bodyPr>
            <a:spAutoFit/>
          </a:bodyPr>
          <a:lstStyle/>
          <a:p>
            <a:pPr algn="ctr"/>
            <a:r>
              <a:rPr lang="ru-RU" sz="7200" b="1">
                <a:latin typeface="Times New Roman" pitchFamily="18" charset="0"/>
                <a:cs typeface="Times New Roman" pitchFamily="18" charset="0"/>
              </a:rPr>
              <a:t>Р</a:t>
            </a:r>
          </a:p>
        </p:txBody>
      </p:sp>
      <p:sp>
        <p:nvSpPr>
          <p:cNvPr id="28" name="TextBox 27"/>
          <p:cNvSpPr txBox="1">
            <a:spLocks noChangeArrowheads="1"/>
          </p:cNvSpPr>
          <p:nvPr/>
        </p:nvSpPr>
        <p:spPr bwMode="auto">
          <a:xfrm>
            <a:off x="2555875" y="4941888"/>
            <a:ext cx="503238" cy="1200150"/>
          </a:xfrm>
          <a:prstGeom prst="rect">
            <a:avLst/>
          </a:prstGeom>
          <a:noFill/>
          <a:ln w="9525">
            <a:noFill/>
            <a:miter lim="800000"/>
            <a:headEnd/>
            <a:tailEnd/>
          </a:ln>
        </p:spPr>
        <p:txBody>
          <a:bodyPr>
            <a:spAutoFit/>
          </a:bodyPr>
          <a:lstStyle/>
          <a:p>
            <a:pPr algn="ctr"/>
            <a:r>
              <a:rPr lang="ru-RU" sz="7200" b="1">
                <a:latin typeface="Times New Roman" pitchFamily="18" charset="0"/>
                <a:cs typeface="Times New Roman" pitchFamily="18" charset="0"/>
              </a:rPr>
              <a:t>А</a:t>
            </a:r>
          </a:p>
        </p:txBody>
      </p:sp>
      <p:sp>
        <p:nvSpPr>
          <p:cNvPr id="31" name="TextBox 30"/>
          <p:cNvSpPr txBox="1">
            <a:spLocks noChangeArrowheads="1"/>
          </p:cNvSpPr>
          <p:nvPr/>
        </p:nvSpPr>
        <p:spPr bwMode="auto">
          <a:xfrm>
            <a:off x="4067175" y="4941888"/>
            <a:ext cx="504825" cy="1200150"/>
          </a:xfrm>
          <a:prstGeom prst="rect">
            <a:avLst/>
          </a:prstGeom>
          <a:noFill/>
          <a:ln w="9525">
            <a:noFill/>
            <a:miter lim="800000"/>
            <a:headEnd/>
            <a:tailEnd/>
          </a:ln>
        </p:spPr>
        <p:txBody>
          <a:bodyPr>
            <a:spAutoFit/>
          </a:bodyPr>
          <a:lstStyle/>
          <a:p>
            <a:pPr algn="ctr"/>
            <a:r>
              <a:rPr lang="ru-RU" sz="7200" b="1">
                <a:latin typeface="Times New Roman" pitchFamily="18" charset="0"/>
                <a:cs typeface="Times New Roman" pitchFamily="18" charset="0"/>
              </a:rPr>
              <a:t>Д</a:t>
            </a:r>
          </a:p>
        </p:txBody>
      </p:sp>
      <p:sp>
        <p:nvSpPr>
          <p:cNvPr id="32" name="TextBox 31"/>
          <p:cNvSpPr txBox="1">
            <a:spLocks noChangeArrowheads="1"/>
          </p:cNvSpPr>
          <p:nvPr/>
        </p:nvSpPr>
        <p:spPr bwMode="auto">
          <a:xfrm>
            <a:off x="6516688" y="4941888"/>
            <a:ext cx="576262" cy="1200150"/>
          </a:xfrm>
          <a:prstGeom prst="rect">
            <a:avLst/>
          </a:prstGeom>
          <a:noFill/>
          <a:ln w="9525">
            <a:noFill/>
            <a:miter lim="800000"/>
            <a:headEnd/>
            <a:tailEnd/>
          </a:ln>
        </p:spPr>
        <p:txBody>
          <a:bodyPr>
            <a:spAutoFit/>
          </a:bodyPr>
          <a:lstStyle/>
          <a:p>
            <a:pPr algn="ctr"/>
            <a:r>
              <a:rPr lang="ru-RU" sz="7200" b="1">
                <a:latin typeface="Times New Roman" pitchFamily="18" charset="0"/>
                <a:cs typeface="Times New Roman" pitchFamily="18" charset="0"/>
              </a:rPr>
              <a:t>Г</a:t>
            </a:r>
          </a:p>
        </p:txBody>
      </p:sp>
      <p:sp>
        <p:nvSpPr>
          <p:cNvPr id="18" name="Прямоугольник 17"/>
          <p:cNvSpPr/>
          <p:nvPr/>
        </p:nvSpPr>
        <p:spPr>
          <a:xfrm>
            <a:off x="1331913" y="4365625"/>
            <a:ext cx="1944687" cy="5762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3348038" y="5445125"/>
            <a:ext cx="431800" cy="2159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23" name="Прямоугольник 22"/>
          <p:cNvSpPr/>
          <p:nvPr/>
        </p:nvSpPr>
        <p:spPr>
          <a:xfrm>
            <a:off x="4859338" y="5084763"/>
            <a:ext cx="936625" cy="10096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TextBox 25"/>
          <p:cNvSpPr txBox="1">
            <a:spLocks noChangeArrowheads="1"/>
          </p:cNvSpPr>
          <p:nvPr/>
        </p:nvSpPr>
        <p:spPr bwMode="auto">
          <a:xfrm>
            <a:off x="5076825" y="5013325"/>
            <a:ext cx="504825" cy="1200150"/>
          </a:xfrm>
          <a:prstGeom prst="rect">
            <a:avLst/>
          </a:prstGeom>
          <a:noFill/>
          <a:ln w="9525">
            <a:noFill/>
            <a:miter lim="800000"/>
            <a:headEnd/>
            <a:tailEnd/>
          </a:ln>
        </p:spPr>
        <p:txBody>
          <a:bodyPr>
            <a:spAutoFit/>
          </a:bodyPr>
          <a:lstStyle/>
          <a:p>
            <a:pPr algn="ctr"/>
            <a:r>
              <a:rPr lang="ru-RU" sz="7200" b="1">
                <a:latin typeface="Times New Roman" pitchFamily="18" charset="0"/>
                <a:cs typeface="Times New Roman" pitchFamily="18" charset="0"/>
              </a:rPr>
              <a:t>У</a:t>
            </a:r>
          </a:p>
        </p:txBody>
      </p:sp>
      <p:sp>
        <p:nvSpPr>
          <p:cNvPr id="21" name="Прямоугольник 20"/>
          <p:cNvSpPr/>
          <p:nvPr/>
        </p:nvSpPr>
        <p:spPr>
          <a:xfrm>
            <a:off x="3708400" y="4365625"/>
            <a:ext cx="2016125" cy="5762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9" name="Прямоугольник 28"/>
          <p:cNvSpPr/>
          <p:nvPr/>
        </p:nvSpPr>
        <p:spPr>
          <a:xfrm>
            <a:off x="6227763" y="4365625"/>
            <a:ext cx="2016125" cy="5762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 name="Прямоугольник 29"/>
          <p:cNvSpPr/>
          <p:nvPr/>
        </p:nvSpPr>
        <p:spPr>
          <a:xfrm>
            <a:off x="5867400" y="5445125"/>
            <a:ext cx="431800" cy="2159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33" name="Прямоугольник 32"/>
          <p:cNvSpPr/>
          <p:nvPr/>
        </p:nvSpPr>
        <p:spPr>
          <a:xfrm>
            <a:off x="7380288" y="5013325"/>
            <a:ext cx="936625" cy="10096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4" name="TextBox 33"/>
          <p:cNvSpPr txBox="1">
            <a:spLocks noChangeArrowheads="1"/>
          </p:cNvSpPr>
          <p:nvPr/>
        </p:nvSpPr>
        <p:spPr bwMode="auto">
          <a:xfrm>
            <a:off x="7524750" y="4941888"/>
            <a:ext cx="576263" cy="1200150"/>
          </a:xfrm>
          <a:prstGeom prst="rect">
            <a:avLst/>
          </a:prstGeom>
          <a:noFill/>
          <a:ln w="9525">
            <a:noFill/>
            <a:miter lim="800000"/>
            <a:headEnd/>
            <a:tailEnd/>
          </a:ln>
        </p:spPr>
        <p:txBody>
          <a:bodyPr>
            <a:spAutoFit/>
          </a:bodyPr>
          <a:lstStyle/>
          <a:p>
            <a:pPr algn="ctr"/>
            <a:r>
              <a:rPr lang="ru-RU" sz="7200" b="1">
                <a:latin typeface="Times New Roman" pitchFamily="18" charset="0"/>
                <a:cs typeface="Times New Roman" pitchFamily="18" charset="0"/>
              </a:rPr>
              <a:t>А</a:t>
            </a:r>
          </a:p>
        </p:txBody>
      </p:sp>
      <p:pic>
        <p:nvPicPr>
          <p:cNvPr id="14359" name="Picture 4" descr="https://smallimg.pngkey.com/png/small/984-9848997_free-download-these-rainbow-clip-art-rainbow-colors.png"/>
          <p:cNvPicPr>
            <a:picLocks noChangeAspect="1" noChangeArrowheads="1"/>
          </p:cNvPicPr>
          <p:nvPr/>
        </p:nvPicPr>
        <p:blipFill>
          <a:blip r:embed="rId4">
            <a:clrChange>
              <a:clrFrom>
                <a:srgbClr val="F6F6F6"/>
              </a:clrFrom>
              <a:clrTo>
                <a:srgbClr val="F6F6F6">
                  <a:alpha val="0"/>
                </a:srgbClr>
              </a:clrTo>
            </a:clrChange>
          </a:blip>
          <a:srcRect/>
          <a:stretch>
            <a:fillRect/>
          </a:stretch>
        </p:blipFill>
        <p:spPr bwMode="auto">
          <a:xfrm>
            <a:off x="2195513" y="1052513"/>
            <a:ext cx="4867275" cy="3240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27">
                                            <p:txEl>
                                              <p:pRg st="0" end="0"/>
                                            </p:txEl>
                                          </p:spTgt>
                                        </p:tgtEl>
                                        <p:attrNameLst>
                                          <p:attrName>style.visibility</p:attrName>
                                        </p:attrNameLst>
                                      </p:cBhvr>
                                      <p:to>
                                        <p:strVal val="visible"/>
                                      </p:to>
                                    </p:set>
                                    <p:anim calcmode="lin" valueType="num">
                                      <p:cBhvr>
                                        <p:cTn id="5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27">
                                            <p:txEl>
                                              <p:pRg st="0" end="0"/>
                                            </p:txEl>
                                          </p:spTgt>
                                        </p:tgtEl>
                                      </p:cBhvr>
                                    </p:animEffect>
                                  </p:childTnLst>
                                </p:cTn>
                              </p:par>
                              <p:par>
                                <p:cTn id="53" presetID="53" presetClass="entr" presetSubtype="0" fill="hold" nodeType="with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 calcmode="lin" valueType="num">
                                      <p:cBhvr>
                                        <p:cTn id="5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8">
                                            <p:txEl>
                                              <p:pRg st="0" end="0"/>
                                            </p:txEl>
                                          </p:spTgt>
                                        </p:tgtEl>
                                      </p:cBhvr>
                                    </p:animEffect>
                                  </p:childTnLst>
                                </p:cTn>
                              </p:par>
                              <p:par>
                                <p:cTn id="58" presetID="53" presetClass="entr" presetSubtype="0" fill="hold" nodeType="withEffect">
                                  <p:stCondLst>
                                    <p:cond delay="0"/>
                                  </p:stCondLst>
                                  <p:childTnLst>
                                    <p:set>
                                      <p:cBhvr>
                                        <p:cTn id="59" dur="1" fill="hold">
                                          <p:stCondLst>
                                            <p:cond delay="0"/>
                                          </p:stCondLst>
                                        </p:cTn>
                                        <p:tgtEl>
                                          <p:spTgt spid="31">
                                            <p:txEl>
                                              <p:pRg st="0" end="0"/>
                                            </p:txEl>
                                          </p:spTgt>
                                        </p:tgtEl>
                                        <p:attrNameLst>
                                          <p:attrName>style.visibility</p:attrName>
                                        </p:attrNameLst>
                                      </p:cBhvr>
                                      <p:to>
                                        <p:strVal val="visible"/>
                                      </p:to>
                                    </p:set>
                                    <p:anim calcmode="lin" valueType="num">
                                      <p:cBhvr>
                                        <p:cTn id="6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31">
                                            <p:txEl>
                                              <p:pRg st="0" end="0"/>
                                            </p:txEl>
                                          </p:spTgt>
                                        </p:tgtEl>
                                      </p:cBhvr>
                                    </p:animEffect>
                                  </p:childTnLst>
                                </p:cTn>
                              </p:par>
                              <p:par>
                                <p:cTn id="63" presetID="53" presetClass="entr" presetSubtype="0" fill="hold" nodeType="with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anim calcmode="lin" valueType="num">
                                      <p:cBhvr>
                                        <p:cTn id="6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6">
                                            <p:txEl>
                                              <p:pRg st="0" end="0"/>
                                            </p:txEl>
                                          </p:spTgt>
                                        </p:tgtEl>
                                      </p:cBhvr>
                                    </p:animEffect>
                                  </p:childTnLst>
                                </p:cTn>
                              </p:par>
                              <p:par>
                                <p:cTn id="68" presetID="53" presetClass="entr" presetSubtype="0" fill="hold" nodeType="withEffect">
                                  <p:stCondLst>
                                    <p:cond delay="0"/>
                                  </p:stCondLst>
                                  <p:childTnLst>
                                    <p:set>
                                      <p:cBhvr>
                                        <p:cTn id="69" dur="1" fill="hold">
                                          <p:stCondLst>
                                            <p:cond delay="0"/>
                                          </p:stCondLst>
                                        </p:cTn>
                                        <p:tgtEl>
                                          <p:spTgt spid="32">
                                            <p:txEl>
                                              <p:pRg st="0" end="0"/>
                                            </p:txEl>
                                          </p:spTgt>
                                        </p:tgtEl>
                                        <p:attrNameLst>
                                          <p:attrName>style.visibility</p:attrName>
                                        </p:attrNameLst>
                                      </p:cBhvr>
                                      <p:to>
                                        <p:strVal val="visible"/>
                                      </p:to>
                                    </p:set>
                                    <p:anim calcmode="lin" valueType="num">
                                      <p:cBhvr>
                                        <p:cTn id="70"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32">
                                            <p:txEl>
                                              <p:pRg st="0" end="0"/>
                                            </p:txEl>
                                          </p:spTgt>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Effect transition="in" filter="fade">
                                      <p:cBhvr>
                                        <p:cTn id="82" dur="500"/>
                                        <p:tgtEl>
                                          <p:spTgt spid="30"/>
                                        </p:tgtEl>
                                      </p:cBhvr>
                                    </p:animEffect>
                                  </p:childTnLst>
                                </p:cTn>
                              </p:par>
                              <p:par>
                                <p:cTn id="83" presetID="53" presetClass="entr" presetSubtype="0" fill="hold" nodeType="withEffect">
                                  <p:stCondLst>
                                    <p:cond delay="0"/>
                                  </p:stCondLst>
                                  <p:childTnLst>
                                    <p:set>
                                      <p:cBhvr>
                                        <p:cTn id="84" dur="1" fill="hold">
                                          <p:stCondLst>
                                            <p:cond delay="0"/>
                                          </p:stCondLst>
                                        </p:cTn>
                                        <p:tgtEl>
                                          <p:spTgt spid="34">
                                            <p:txEl>
                                              <p:pRg st="0" end="0"/>
                                            </p:txEl>
                                          </p:spTgt>
                                        </p:tgtEl>
                                        <p:attrNameLst>
                                          <p:attrName>style.visibility</p:attrName>
                                        </p:attrNameLst>
                                      </p:cBhvr>
                                      <p:to>
                                        <p:strVal val="visible"/>
                                      </p:to>
                                    </p:set>
                                    <p:anim calcmode="lin" valueType="num">
                                      <p:cBhvr>
                                        <p:cTn id="8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4" grpId="0" animBg="1"/>
      <p:bldP spid="25" grpId="0" animBg="1"/>
      <p:bldP spid="18" grpId="0" animBg="1"/>
      <p:bldP spid="22" grpId="0" animBg="1"/>
      <p:bldP spid="23" grpId="0" animBg="1"/>
      <p:bldP spid="21" grpId="0" animBg="1"/>
      <p:bldP spid="29" grpId="0" animBg="1"/>
      <p:bldP spid="30"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5364" name="Picture 6" descr="https://189131.selcdn.ru/leonardo/uploadsForSiteId/200092/texteditor/d2c62178-da70-458e-b918-355c2da46578.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643438" y="2060575"/>
            <a:ext cx="4635500" cy="4510088"/>
          </a:xfrm>
          <a:prstGeom prst="rect">
            <a:avLst/>
          </a:prstGeom>
          <a:noFill/>
          <a:ln w="9525">
            <a:noFill/>
            <a:miter lim="800000"/>
            <a:headEnd/>
            <a:tailEnd/>
          </a:ln>
        </p:spPr>
      </p:pic>
      <p:sp>
        <p:nvSpPr>
          <p:cNvPr id="15365"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«Повтори за мной!» </a:t>
            </a:r>
          </a:p>
        </p:txBody>
      </p:sp>
      <p:sp>
        <p:nvSpPr>
          <p:cNvPr id="15366" name="TextBox 5"/>
          <p:cNvSpPr txBox="1">
            <a:spLocks noChangeArrowheads="1"/>
          </p:cNvSpPr>
          <p:nvPr/>
        </p:nvSpPr>
        <p:spPr bwMode="auto">
          <a:xfrm>
            <a:off x="179388" y="908050"/>
            <a:ext cx="4968875" cy="5448300"/>
          </a:xfrm>
          <a:prstGeom prst="rect">
            <a:avLst/>
          </a:prstGeom>
          <a:noFill/>
          <a:ln w="9525">
            <a:noFill/>
            <a:miter lim="800000"/>
            <a:headEnd/>
            <a:tailEnd/>
          </a:ln>
        </p:spPr>
        <p:txBody>
          <a:bodyPr>
            <a:spAutoFit/>
          </a:bodyPr>
          <a:lstStyle/>
          <a:p>
            <a:pPr algn="ctr">
              <a:lnSpc>
                <a:spcPct val="150000"/>
              </a:lnSpc>
            </a:pPr>
            <a:r>
              <a:rPr lang="ru-RU" sz="2400">
                <a:solidFill>
                  <a:srgbClr val="002060"/>
                </a:solidFill>
                <a:latin typeface="Times New Roman" pitchFamily="18" charset="0"/>
                <a:cs typeface="Times New Roman" pitchFamily="18" charset="0"/>
              </a:rPr>
              <a:t>Рома бороздит на ракете родные просторы.</a:t>
            </a:r>
          </a:p>
          <a:p>
            <a:pPr algn="ctr">
              <a:lnSpc>
                <a:spcPct val="150000"/>
              </a:lnSpc>
            </a:pPr>
            <a:r>
              <a:rPr lang="ru-RU" sz="2400">
                <a:solidFill>
                  <a:srgbClr val="002060"/>
                </a:solidFill>
                <a:latin typeface="Times New Roman" pitchFamily="18" charset="0"/>
                <a:cs typeface="Times New Roman" pitchFamily="18" charset="0"/>
              </a:rPr>
              <a:t>Тамара и Вера подруги.</a:t>
            </a:r>
          </a:p>
          <a:p>
            <a:pPr algn="ctr">
              <a:lnSpc>
                <a:spcPct val="150000"/>
              </a:lnSpc>
            </a:pPr>
            <a:r>
              <a:rPr lang="ru-RU" sz="2400">
                <a:solidFill>
                  <a:srgbClr val="002060"/>
                </a:solidFill>
                <a:latin typeface="Times New Roman" pitchFamily="18" charset="0"/>
                <a:cs typeface="Times New Roman" pitchFamily="18" charset="0"/>
              </a:rPr>
              <a:t>Рыбак рыбачит рано утром.</a:t>
            </a:r>
          </a:p>
          <a:p>
            <a:pPr algn="ctr">
              <a:lnSpc>
                <a:spcPct val="150000"/>
              </a:lnSpc>
            </a:pPr>
            <a:r>
              <a:rPr lang="ru-RU" sz="2400">
                <a:solidFill>
                  <a:srgbClr val="002060"/>
                </a:solidFill>
                <a:latin typeface="Times New Roman" pitchFamily="18" charset="0"/>
                <a:cs typeface="Times New Roman" pitchFamily="18" charset="0"/>
              </a:rPr>
              <a:t>В саду распустились розы.</a:t>
            </a:r>
          </a:p>
          <a:p>
            <a:pPr algn="ctr">
              <a:lnSpc>
                <a:spcPct val="150000"/>
              </a:lnSpc>
            </a:pPr>
            <a:r>
              <a:rPr lang="ru-RU" sz="2400">
                <a:solidFill>
                  <a:srgbClr val="002060"/>
                </a:solidFill>
                <a:latin typeface="Times New Roman" pitchFamily="18" charset="0"/>
                <a:cs typeface="Times New Roman" pitchFamily="18" charset="0"/>
              </a:rPr>
              <a:t>Родня радушно проводила старшего брата в армию.</a:t>
            </a:r>
          </a:p>
          <a:p>
            <a:pPr algn="ctr">
              <a:lnSpc>
                <a:spcPct val="150000"/>
              </a:lnSpc>
            </a:pPr>
            <a:r>
              <a:rPr lang="ru-RU" sz="2400">
                <a:solidFill>
                  <a:srgbClr val="002060"/>
                </a:solidFill>
                <a:latin typeface="Times New Roman" pitchFamily="18" charset="0"/>
                <a:cs typeface="Times New Roman" pitchFamily="18" charset="0"/>
              </a:rPr>
              <a:t>Доброе утро Татарстан (Россия).</a:t>
            </a:r>
          </a:p>
          <a:p>
            <a:pPr algn="ctr">
              <a:lnSpc>
                <a:spcPct val="150000"/>
              </a:lnSpc>
            </a:pPr>
            <a:r>
              <a:rPr lang="ru-RU" sz="2400">
                <a:solidFill>
                  <a:srgbClr val="002060"/>
                </a:solidFill>
                <a:latin typeface="Times New Roman" pitchFamily="18" charset="0"/>
                <a:cs typeface="Times New Roman" pitchFamily="18" charset="0"/>
              </a:rPr>
              <a:t>Родинка на руке у Артура.</a:t>
            </a:r>
          </a:p>
          <a:p>
            <a:endParaRPr lang="ru-RU" sz="24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6388" name="Picture 6" descr="https://189131.selcdn.ru/leonardo/uploadsForSiteId/200092/texteditor/d2c62178-da70-458e-b918-355c2da46578.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657725" y="2205038"/>
            <a:ext cx="4486275" cy="4365625"/>
          </a:xfrm>
          <a:prstGeom prst="rect">
            <a:avLst/>
          </a:prstGeom>
          <a:noFill/>
          <a:ln w="9525">
            <a:noFill/>
            <a:miter lim="800000"/>
            <a:headEnd/>
            <a:tailEnd/>
          </a:ln>
        </p:spPr>
      </p:pic>
      <p:sp>
        <p:nvSpPr>
          <p:cNvPr id="16389"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«Повтори за мной!» </a:t>
            </a:r>
          </a:p>
        </p:txBody>
      </p:sp>
      <p:sp>
        <p:nvSpPr>
          <p:cNvPr id="16390" name="TextBox 5"/>
          <p:cNvSpPr txBox="1">
            <a:spLocks noChangeArrowheads="1"/>
          </p:cNvSpPr>
          <p:nvPr/>
        </p:nvSpPr>
        <p:spPr bwMode="auto">
          <a:xfrm>
            <a:off x="0" y="1196975"/>
            <a:ext cx="5400675" cy="3970338"/>
          </a:xfrm>
          <a:prstGeom prst="rect">
            <a:avLst/>
          </a:prstGeom>
          <a:noFill/>
          <a:ln w="9525">
            <a:noFill/>
            <a:miter lim="800000"/>
            <a:headEnd/>
            <a:tailEnd/>
          </a:ln>
        </p:spPr>
        <p:txBody>
          <a:bodyPr>
            <a:spAutoFit/>
          </a:bodyPr>
          <a:lstStyle/>
          <a:p>
            <a:pPr algn="ctr">
              <a:lnSpc>
                <a:spcPct val="150000"/>
              </a:lnSpc>
            </a:pPr>
            <a:r>
              <a:rPr lang="ru-RU" sz="2400">
                <a:solidFill>
                  <a:srgbClr val="002060"/>
                </a:solidFill>
                <a:latin typeface="Times New Roman" pitchFamily="18" charset="0"/>
                <a:cs typeface="Times New Roman" pitchFamily="18" charset="0"/>
              </a:rPr>
              <a:t>Тамара, расскажи о прогулке по парку.</a:t>
            </a:r>
          </a:p>
          <a:p>
            <a:pPr algn="ctr">
              <a:lnSpc>
                <a:spcPct val="150000"/>
              </a:lnSpc>
            </a:pPr>
            <a:r>
              <a:rPr lang="ru-RU" sz="2400">
                <a:solidFill>
                  <a:srgbClr val="002060"/>
                </a:solidFill>
                <a:latin typeface="Times New Roman" pitchFamily="18" charset="0"/>
                <a:cs typeface="Times New Roman" pitchFamily="18" charset="0"/>
              </a:rPr>
              <a:t>Пират зарывает сокровища на острове.</a:t>
            </a:r>
          </a:p>
          <a:p>
            <a:pPr algn="ctr">
              <a:lnSpc>
                <a:spcPct val="150000"/>
              </a:lnSpc>
            </a:pPr>
            <a:r>
              <a:rPr lang="ru-RU" sz="2400">
                <a:solidFill>
                  <a:srgbClr val="002060"/>
                </a:solidFill>
                <a:latin typeface="Times New Roman" pitchFamily="18" charset="0"/>
                <a:cs typeface="Times New Roman" pitchFamily="18" charset="0"/>
              </a:rPr>
              <a:t>Юра рубит дрова.</a:t>
            </a:r>
          </a:p>
          <a:p>
            <a:pPr algn="ctr">
              <a:lnSpc>
                <a:spcPct val="150000"/>
              </a:lnSpc>
            </a:pPr>
            <a:r>
              <a:rPr lang="ru-RU" sz="2400">
                <a:solidFill>
                  <a:srgbClr val="002060"/>
                </a:solidFill>
                <a:latin typeface="Times New Roman" pitchFamily="18" charset="0"/>
                <a:cs typeface="Times New Roman" pitchFamily="18" charset="0"/>
              </a:rPr>
              <a:t>Самара - старый город.</a:t>
            </a:r>
          </a:p>
          <a:p>
            <a:pPr algn="ctr">
              <a:lnSpc>
                <a:spcPct val="150000"/>
              </a:lnSpc>
            </a:pPr>
            <a:r>
              <a:rPr lang="ru-RU" sz="2400">
                <a:solidFill>
                  <a:srgbClr val="002060"/>
                </a:solidFill>
                <a:latin typeface="Times New Roman" pitchFamily="18" charset="0"/>
                <a:cs typeface="Times New Roman" pitchFamily="18" charset="0"/>
              </a:rPr>
              <a:t>У Веры разорван сарафан.</a:t>
            </a:r>
          </a:p>
          <a:p>
            <a:pPr algn="ctr">
              <a:lnSpc>
                <a:spcPct val="150000"/>
              </a:lnSpc>
            </a:pPr>
            <a:r>
              <a:rPr lang="ru-RU" sz="2400">
                <a:solidFill>
                  <a:srgbClr val="002060"/>
                </a:solidFill>
                <a:latin typeface="Times New Roman" pitchFamily="18" charset="0"/>
                <a:cs typeface="Times New Roman" pitchFamily="18" charset="0"/>
              </a:rPr>
              <a:t>Грамота - второй язык.</a:t>
            </a:r>
          </a:p>
          <a:p>
            <a:pPr algn="ctr">
              <a:lnSpc>
                <a:spcPct val="150000"/>
              </a:lnSpc>
            </a:pPr>
            <a:r>
              <a:rPr lang="ru-RU" sz="2400">
                <a:solidFill>
                  <a:srgbClr val="002060"/>
                </a:solidFill>
                <a:latin typeface="Times New Roman" pitchFamily="18" charset="0"/>
                <a:cs typeface="Times New Roman" pitchFamily="18" charset="0"/>
              </a:rPr>
              <a:t>Рыжики и боровики растут в бору.</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7412" name="Picture 6" descr="https://189131.selcdn.ru/leonardo/uploadsForSiteId/200092/texteditor/d2c62178-da70-458e-b918-355c2da46578.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10088" y="1773238"/>
            <a:ext cx="4633912" cy="4508500"/>
          </a:xfrm>
          <a:prstGeom prst="rect">
            <a:avLst/>
          </a:prstGeom>
          <a:noFill/>
          <a:ln w="9525">
            <a:noFill/>
            <a:miter lim="800000"/>
            <a:headEnd/>
            <a:tailEnd/>
          </a:ln>
        </p:spPr>
      </p:pic>
      <p:sp>
        <p:nvSpPr>
          <p:cNvPr id="17413"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«Повтори за мной!» </a:t>
            </a:r>
          </a:p>
        </p:txBody>
      </p:sp>
      <p:sp>
        <p:nvSpPr>
          <p:cNvPr id="17414" name="TextBox 5"/>
          <p:cNvSpPr txBox="1">
            <a:spLocks noChangeArrowheads="1"/>
          </p:cNvSpPr>
          <p:nvPr/>
        </p:nvSpPr>
        <p:spPr bwMode="auto">
          <a:xfrm>
            <a:off x="179388" y="908050"/>
            <a:ext cx="4537075" cy="5575300"/>
          </a:xfrm>
          <a:prstGeom prst="rect">
            <a:avLst/>
          </a:prstGeom>
          <a:noFill/>
          <a:ln w="9525">
            <a:noFill/>
            <a:miter lim="800000"/>
            <a:headEnd/>
            <a:tailEnd/>
          </a:ln>
        </p:spPr>
        <p:txBody>
          <a:bodyPr>
            <a:spAutoFit/>
          </a:bodyPr>
          <a:lstStyle/>
          <a:p>
            <a:pPr algn="ctr">
              <a:lnSpc>
                <a:spcPct val="150000"/>
              </a:lnSpc>
            </a:pPr>
            <a:r>
              <a:rPr lang="ru-RU" sz="2400">
                <a:solidFill>
                  <a:srgbClr val="002060"/>
                </a:solidFill>
                <a:latin typeface="Times New Roman" pitchFamily="18" charset="0"/>
                <a:cs typeface="Times New Roman" pitchFamily="18" charset="0"/>
              </a:rPr>
              <a:t>У рыбака  Егора в ведёрке ерши.</a:t>
            </a:r>
          </a:p>
          <a:p>
            <a:pPr algn="ctr">
              <a:lnSpc>
                <a:spcPct val="150000"/>
              </a:lnSpc>
            </a:pPr>
            <a:r>
              <a:rPr lang="ru-RU" sz="2400">
                <a:solidFill>
                  <a:srgbClr val="002060"/>
                </a:solidFill>
                <a:latin typeface="Times New Roman" pitchFamily="18" charset="0"/>
                <a:cs typeface="Times New Roman" pitchFamily="18" charset="0"/>
              </a:rPr>
              <a:t>Ира раздаёт тетради, карандаши и ручки.</a:t>
            </a:r>
          </a:p>
          <a:p>
            <a:pPr algn="ctr">
              <a:lnSpc>
                <a:spcPct val="150000"/>
              </a:lnSpc>
            </a:pPr>
            <a:r>
              <a:rPr lang="ru-RU" sz="2400">
                <a:solidFill>
                  <a:srgbClr val="002060"/>
                </a:solidFill>
                <a:latin typeface="Times New Roman" pitchFamily="18" charset="0"/>
                <a:cs typeface="Times New Roman" pitchFamily="18" charset="0"/>
              </a:rPr>
              <a:t>У Маруси красный и чёрный карандаш. </a:t>
            </a:r>
          </a:p>
          <a:p>
            <a:pPr algn="ctr">
              <a:lnSpc>
                <a:spcPct val="150000"/>
              </a:lnSpc>
            </a:pPr>
            <a:r>
              <a:rPr lang="ru-RU" sz="2400">
                <a:solidFill>
                  <a:srgbClr val="002060"/>
                </a:solidFill>
                <a:latin typeface="Times New Roman" pitchFamily="18" charset="0"/>
                <a:cs typeface="Times New Roman" pitchFamily="18" charset="0"/>
              </a:rPr>
              <a:t>Рая грызёт зефир и пьёт кефир.</a:t>
            </a:r>
          </a:p>
          <a:p>
            <a:pPr algn="ctr">
              <a:lnSpc>
                <a:spcPct val="150000"/>
              </a:lnSpc>
            </a:pPr>
            <a:r>
              <a:rPr lang="ru-RU" sz="2400">
                <a:solidFill>
                  <a:srgbClr val="002060"/>
                </a:solidFill>
                <a:latin typeface="Times New Roman" pitchFamily="18" charset="0"/>
                <a:cs typeface="Times New Roman" pitchFamily="18" charset="0"/>
              </a:rPr>
              <a:t>Морковь, помидор, горох и огурцы собраны.</a:t>
            </a:r>
          </a:p>
          <a:p>
            <a:pPr algn="ctr">
              <a:lnSpc>
                <a:spcPct val="150000"/>
              </a:lnSpc>
            </a:pPr>
            <a:r>
              <a:rPr lang="ru-RU" sz="2400">
                <a:solidFill>
                  <a:srgbClr val="002060"/>
                </a:solidFill>
                <a:latin typeface="Times New Roman" pitchFamily="18" charset="0"/>
                <a:cs typeface="Times New Roman" pitchFamily="18" charset="0"/>
              </a:rPr>
              <a:t>У Ромы грузовик, там  груши и кукуруза.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436"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Выучи скороговорку! </a:t>
            </a:r>
            <a:endParaRPr lang="ru-RU" sz="2800" b="1">
              <a:solidFill>
                <a:srgbClr val="FF0000"/>
              </a:solidFill>
              <a:latin typeface="Times New Roman" pitchFamily="18" charset="0"/>
              <a:cs typeface="Times New Roman" pitchFamily="18" charset="0"/>
            </a:endParaRPr>
          </a:p>
        </p:txBody>
      </p:sp>
      <p:pic>
        <p:nvPicPr>
          <p:cNvPr id="17410" name="Picture 2" descr="https://img-fotki.yandex.ru/get/4909/144345851.270/0_cef4c_18a44e6a_XL.jpg"/>
          <p:cNvPicPr>
            <a:picLocks noChangeAspect="1" noChangeArrowheads="1"/>
          </p:cNvPicPr>
          <p:nvPr/>
        </p:nvPicPr>
        <p:blipFill>
          <a:blip r:embed="rId3" cstate="print">
            <a:lum contrast="40000"/>
          </a:blip>
          <a:srcRect/>
          <a:stretch>
            <a:fillRect/>
          </a:stretch>
        </p:blipFill>
        <p:spPr bwMode="auto">
          <a:xfrm>
            <a:off x="251519" y="908720"/>
            <a:ext cx="8458083" cy="53285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460"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Рассказ </a:t>
            </a:r>
            <a:r>
              <a:rPr lang="ru-RU" sz="2800" b="1">
                <a:solidFill>
                  <a:srgbClr val="FF0000"/>
                </a:solidFill>
                <a:latin typeface="Times New Roman" pitchFamily="18" charset="0"/>
                <a:cs typeface="Times New Roman" pitchFamily="18" charset="0"/>
              </a:rPr>
              <a:t>«Открытые ворота» </a:t>
            </a:r>
          </a:p>
        </p:txBody>
      </p:sp>
      <p:pic>
        <p:nvPicPr>
          <p:cNvPr id="16386" name="Picture 2" descr="https://userdocs.ru/pars_docs/refs/83/82703/82703_html_m2d67aa76.jpg"/>
          <p:cNvPicPr>
            <a:picLocks noChangeAspect="1" noChangeArrowheads="1"/>
          </p:cNvPicPr>
          <p:nvPr/>
        </p:nvPicPr>
        <p:blipFill>
          <a:blip r:embed="rId3" cstate="email">
            <a:lum contrast="40000"/>
            <a:extLst>
              <a:ext uri="{28A0092B-C50C-407E-A947-70E740481C1C}">
                <a14:useLocalDpi xmlns:a14="http://schemas.microsoft.com/office/drawing/2010/main"/>
              </a:ext>
            </a:extLst>
          </a:blip>
          <a:srcRect/>
          <a:stretch>
            <a:fillRect/>
          </a:stretch>
        </p:blipFill>
        <p:spPr bwMode="auto">
          <a:xfrm>
            <a:off x="755576" y="908720"/>
            <a:ext cx="7416824" cy="52374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4"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«Посчитай-ка!» </a:t>
            </a:r>
          </a:p>
        </p:txBody>
      </p:sp>
      <p:pic>
        <p:nvPicPr>
          <p:cNvPr id="5" name="Picture 4" descr="https://smallimg.pngkey.com/png/small/984-9848997_free-download-these-rainbow-clip-art-rainbow-colors.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395288" y="1052513"/>
            <a:ext cx="3101975" cy="2065337"/>
          </a:xfrm>
          <a:prstGeom prst="rect">
            <a:avLst/>
          </a:prstGeom>
          <a:noFill/>
          <a:ln w="9525">
            <a:noFill/>
            <a:miter lim="800000"/>
            <a:headEnd/>
            <a:tailEnd/>
          </a:ln>
        </p:spPr>
      </p:pic>
      <p:pic>
        <p:nvPicPr>
          <p:cNvPr id="6" name="Picture 4" descr="https://smallimg.pngkey.com/png/small/984-9848997_free-download-these-rainbow-clip-art-rainbow-colors.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5724525" y="1052513"/>
            <a:ext cx="3100388" cy="2065337"/>
          </a:xfrm>
          <a:prstGeom prst="rect">
            <a:avLst/>
          </a:prstGeom>
          <a:noFill/>
          <a:ln w="9525">
            <a:noFill/>
            <a:miter lim="800000"/>
            <a:headEnd/>
            <a:tailEnd/>
          </a:ln>
        </p:spPr>
      </p:pic>
      <p:pic>
        <p:nvPicPr>
          <p:cNvPr id="8" name="Picture 4" descr="https://smallimg.pngkey.com/png/small/984-9848997_free-download-these-rainbow-clip-art-rainbow-colors.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2987675" y="2565400"/>
            <a:ext cx="3101975" cy="2063750"/>
          </a:xfrm>
          <a:prstGeom prst="rect">
            <a:avLst/>
          </a:prstGeom>
          <a:noFill/>
          <a:ln w="9525">
            <a:noFill/>
            <a:miter lim="800000"/>
            <a:headEnd/>
            <a:tailEnd/>
          </a:ln>
        </p:spPr>
      </p:pic>
      <p:pic>
        <p:nvPicPr>
          <p:cNvPr id="9" name="Picture 4" descr="https://smallimg.pngkey.com/png/small/984-9848997_free-download-these-rainbow-clip-art-rainbow-colors.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468313" y="4365625"/>
            <a:ext cx="3100387" cy="2063750"/>
          </a:xfrm>
          <a:prstGeom prst="rect">
            <a:avLst/>
          </a:prstGeom>
          <a:noFill/>
          <a:ln w="9525">
            <a:noFill/>
            <a:miter lim="800000"/>
            <a:headEnd/>
            <a:tailEnd/>
          </a:ln>
        </p:spPr>
      </p:pic>
      <p:pic>
        <p:nvPicPr>
          <p:cNvPr id="10" name="Picture 4" descr="https://smallimg.pngkey.com/png/small/984-9848997_free-download-these-rainbow-clip-art-rainbow-colors.png"/>
          <p:cNvPicPr>
            <a:picLocks noChangeAspect="1" noChangeArrowheads="1"/>
          </p:cNvPicPr>
          <p:nvPr/>
        </p:nvPicPr>
        <p:blipFill>
          <a:blip r:embed="rId3">
            <a:clrChange>
              <a:clrFrom>
                <a:srgbClr val="F6F6F6"/>
              </a:clrFrom>
              <a:clrTo>
                <a:srgbClr val="F6F6F6">
                  <a:alpha val="0"/>
                </a:srgbClr>
              </a:clrTo>
            </a:clrChange>
          </a:blip>
          <a:srcRect/>
          <a:stretch>
            <a:fillRect/>
          </a:stretch>
        </p:blipFill>
        <p:spPr bwMode="auto">
          <a:xfrm>
            <a:off x="5435600" y="4365625"/>
            <a:ext cx="3101975" cy="206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4342" name="Picture 6" descr="https://189131.selcdn.ru/leonardo/uploadsForSiteId/200092/texteditor/d2c62178-da70-458e-b918-355c2da46578.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116013" y="836613"/>
            <a:ext cx="5919787" cy="5761037"/>
          </a:xfrm>
          <a:prstGeom prst="rect">
            <a:avLst/>
          </a:prstGeom>
          <a:noFill/>
          <a:ln w="9525">
            <a:noFill/>
            <a:miter lim="800000"/>
            <a:headEnd/>
            <a:tailEnd/>
          </a:ln>
        </p:spPr>
      </p:pic>
      <p:sp>
        <p:nvSpPr>
          <p:cNvPr id="3077" name="TextBox 6"/>
          <p:cNvSpPr txBox="1">
            <a:spLocks noChangeArrowheads="1"/>
          </p:cNvSpPr>
          <p:nvPr/>
        </p:nvSpPr>
        <p:spPr bwMode="auto">
          <a:xfrm>
            <a:off x="2484438" y="333375"/>
            <a:ext cx="4103687"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Загадка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500" fill="hold"/>
                                        <p:tgtEl>
                                          <p:spTgt spid="14342"/>
                                        </p:tgtEl>
                                        <p:attrNameLst>
                                          <p:attrName>ppt_w</p:attrName>
                                        </p:attrNameLst>
                                      </p:cBhvr>
                                      <p:tavLst>
                                        <p:tav tm="0">
                                          <p:val>
                                            <p:fltVal val="0"/>
                                          </p:val>
                                        </p:tav>
                                        <p:tav tm="100000">
                                          <p:val>
                                            <p:strVal val="#ppt_w"/>
                                          </p:val>
                                        </p:tav>
                                      </p:tavLst>
                                    </p:anim>
                                    <p:anim calcmode="lin" valueType="num">
                                      <p:cBhvr>
                                        <p:cTn id="8" dur="500" fill="hold"/>
                                        <p:tgtEl>
                                          <p:spTgt spid="14342"/>
                                        </p:tgtEl>
                                        <p:attrNameLst>
                                          <p:attrName>ppt_h</p:attrName>
                                        </p:attrNameLst>
                                      </p:cBhvr>
                                      <p:tavLst>
                                        <p:tav tm="0">
                                          <p:val>
                                            <p:fltVal val="0"/>
                                          </p:val>
                                        </p:tav>
                                        <p:tav tm="100000">
                                          <p:val>
                                            <p:strVal val="#ppt_h"/>
                                          </p:val>
                                        </p:tav>
                                      </p:tavLst>
                                    </p:anim>
                                    <p:animEffect transition="in" filter="fade">
                                      <p:cBhvr>
                                        <p:cTn id="9"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508" name="TextBox 6"/>
          <p:cNvSpPr txBox="1">
            <a:spLocks noChangeArrowheads="1"/>
          </p:cNvSpPr>
          <p:nvPr/>
        </p:nvSpPr>
        <p:spPr bwMode="auto">
          <a:xfrm>
            <a:off x="1042988"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Составь предложение по картинке!</a:t>
            </a:r>
            <a:endParaRPr lang="ru-RU" sz="2800" b="1">
              <a:solidFill>
                <a:srgbClr val="FF0000"/>
              </a:solidFill>
              <a:latin typeface="Times New Roman" pitchFamily="18" charset="0"/>
              <a:cs typeface="Times New Roman" pitchFamily="18" charset="0"/>
            </a:endParaRPr>
          </a:p>
        </p:txBody>
      </p:sp>
      <p:pic>
        <p:nvPicPr>
          <p:cNvPr id="37890" name="Picture 2" descr="https://static.bimbisaniebelli.it/wp-content/uploads/2014/12/fratellino-sorellina-favol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908720"/>
            <a:ext cx="7416824" cy="55626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32"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«Я, ты, мы, он, она, они!»</a:t>
            </a:r>
          </a:p>
        </p:txBody>
      </p:sp>
      <p:pic>
        <p:nvPicPr>
          <p:cNvPr id="36866" name="Picture 2" descr="https://www.topteny.com/wp-content/uploads/2017/09/gift-for-her-2-1024x7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908720"/>
            <a:ext cx="7806050" cy="54352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556"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«Четвёртый лишний»</a:t>
            </a:r>
          </a:p>
        </p:txBody>
      </p:sp>
      <p:pic>
        <p:nvPicPr>
          <p:cNvPr id="39938" name="Picture 2" descr="https://avatars.mds.yandex.net/get-zen_doc/1714479/pub_5db5a4e705fd9800b1f8307e_5db5caeea3f6e400b1a0bbe8/scale_1200"/>
          <p:cNvPicPr>
            <a:picLocks noChangeAspect="1" noChangeArrowheads="1"/>
          </p:cNvPicPr>
          <p:nvPr/>
        </p:nvPicPr>
        <p:blipFill>
          <a:blip r:embed="rId3"/>
          <a:srcRect/>
          <a:stretch>
            <a:fillRect/>
          </a:stretch>
        </p:blipFill>
        <p:spPr bwMode="auto">
          <a:xfrm>
            <a:off x="611188" y="787400"/>
            <a:ext cx="2232025" cy="2609850"/>
          </a:xfrm>
          <a:prstGeom prst="rect">
            <a:avLst/>
          </a:prstGeom>
          <a:noFill/>
          <a:ln w="9525">
            <a:noFill/>
            <a:miter lim="800000"/>
            <a:headEnd/>
            <a:tailEnd/>
          </a:ln>
        </p:spPr>
      </p:pic>
      <p:pic>
        <p:nvPicPr>
          <p:cNvPr id="23558" name="Picture 4" descr="https://pixy.org/src/478/thumbs350/478166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8175" y="3500438"/>
            <a:ext cx="2309813" cy="2592387"/>
          </a:xfrm>
          <a:prstGeom prst="rect">
            <a:avLst/>
          </a:prstGeom>
          <a:noFill/>
          <a:ln w="9525">
            <a:noFill/>
            <a:miter lim="800000"/>
            <a:headEnd/>
            <a:tailEnd/>
          </a:ln>
        </p:spPr>
      </p:pic>
      <p:pic>
        <p:nvPicPr>
          <p:cNvPr id="23559" name="Picture 6" descr="https://clipart-db.ru/file_content/rastr/cucumber-003_p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196975"/>
            <a:ext cx="2720975" cy="2447925"/>
          </a:xfrm>
          <a:prstGeom prst="rect">
            <a:avLst/>
          </a:prstGeom>
          <a:noFill/>
          <a:ln w="9525">
            <a:noFill/>
            <a:miter lim="800000"/>
            <a:headEnd/>
            <a:tailEnd/>
          </a:ln>
        </p:spPr>
      </p:pic>
      <p:pic>
        <p:nvPicPr>
          <p:cNvPr id="23560" name="Picture 8" descr="https://it-jurist.ru/upload/iblock/418/418802bf02ff4331949b4f4112c52908.jpeg"/>
          <p:cNvPicPr>
            <a:picLocks noChangeAspect="1" noChangeArrowheads="1"/>
          </p:cNvPicPr>
          <p:nvPr/>
        </p:nvPicPr>
        <p:blipFill>
          <a:blip r:embed="rId6"/>
          <a:srcRect/>
          <a:stretch>
            <a:fillRect/>
          </a:stretch>
        </p:blipFill>
        <p:spPr bwMode="auto">
          <a:xfrm>
            <a:off x="6084888" y="3716338"/>
            <a:ext cx="1866900" cy="2447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9938"/>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39938"/>
                                        </p:tgtEl>
                                      </p:cBhvr>
                                    </p:animEffect>
                                    <p:set>
                                      <p:cBhvr>
                                        <p:cTn id="11" dur="1" fill="hold">
                                          <p:stCondLst>
                                            <p:cond delay="499"/>
                                          </p:stCondLst>
                                        </p:cTn>
                                        <p:tgtEl>
                                          <p:spTgt spid="39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580"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«Четвёртый лишний»</a:t>
            </a:r>
          </a:p>
        </p:txBody>
      </p:sp>
      <p:pic>
        <p:nvPicPr>
          <p:cNvPr id="24581" name="Picture 2" descr="https://i1.wp.com/doc4web.ru/uploads/files/93/94310/hello_html_m6127f9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908050"/>
            <a:ext cx="3816350" cy="2633663"/>
          </a:xfrm>
          <a:prstGeom prst="rect">
            <a:avLst/>
          </a:prstGeom>
          <a:noFill/>
          <a:ln w="9525">
            <a:noFill/>
            <a:miter lim="800000"/>
            <a:headEnd/>
            <a:tailEnd/>
          </a:ln>
        </p:spPr>
      </p:pic>
      <p:pic>
        <p:nvPicPr>
          <p:cNvPr id="24582" name="Picture 4" descr="https://avatars.mds.yandex.net/get-pdb/245485/26d662a0-501f-42d7-abc4-264c23912d80/s12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163" y="836613"/>
            <a:ext cx="2647950" cy="2376487"/>
          </a:xfrm>
          <a:prstGeom prst="rect">
            <a:avLst/>
          </a:prstGeom>
          <a:noFill/>
          <a:ln w="9525">
            <a:noFill/>
            <a:miter lim="800000"/>
            <a:headEnd/>
            <a:tailEnd/>
          </a:ln>
        </p:spPr>
      </p:pic>
      <p:pic>
        <p:nvPicPr>
          <p:cNvPr id="38918" name="Picture 6" descr="https://i.pinimg.com/originals/45/aa/b0/45aab0f4ecc26691d15919f841222af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7450" y="3644900"/>
            <a:ext cx="2690813" cy="2690813"/>
          </a:xfrm>
          <a:prstGeom prst="rect">
            <a:avLst/>
          </a:prstGeom>
          <a:noFill/>
          <a:ln w="9525">
            <a:noFill/>
            <a:miter lim="800000"/>
            <a:headEnd/>
            <a:tailEnd/>
          </a:ln>
        </p:spPr>
      </p:pic>
      <p:pic>
        <p:nvPicPr>
          <p:cNvPr id="24584" name="Picture 8" descr="https://img-fotki.yandex.ru/get/16167/167562796.1a9/0_f9929_f46c9a76_XL.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3438" y="3500438"/>
            <a:ext cx="3673475" cy="2887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8918"/>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38918"/>
                                        </p:tgtEl>
                                      </p:cBhvr>
                                    </p:animEffect>
                                    <p:set>
                                      <p:cBhvr>
                                        <p:cTn id="11" dur="1" fill="hold">
                                          <p:stCondLst>
                                            <p:cond delay="499"/>
                                          </p:stCondLst>
                                        </p:cTn>
                                        <p:tgtEl>
                                          <p:spTgt spid="38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604"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«Четвёртый лишний»</a:t>
            </a:r>
          </a:p>
        </p:txBody>
      </p:sp>
      <p:pic>
        <p:nvPicPr>
          <p:cNvPr id="25605" name="Picture 2" descr="https://images.all-free-download.com/images/graphiclarge/yellow_boots_icon_vignette_repeating_cock_pattern_decoration_68277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1196975"/>
            <a:ext cx="2376487" cy="2336800"/>
          </a:xfrm>
          <a:prstGeom prst="rect">
            <a:avLst/>
          </a:prstGeom>
          <a:noFill/>
          <a:ln w="9525">
            <a:noFill/>
            <a:miter lim="800000"/>
            <a:headEnd/>
            <a:tailEnd/>
          </a:ln>
        </p:spPr>
      </p:pic>
      <p:pic>
        <p:nvPicPr>
          <p:cNvPr id="25606" name="Picture 4" descr="https://russian7.ru/wp-content/uploads/2013/01/7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713" y="3716338"/>
            <a:ext cx="2552700" cy="2554287"/>
          </a:xfrm>
          <a:prstGeom prst="rect">
            <a:avLst/>
          </a:prstGeom>
          <a:noFill/>
          <a:ln w="9525">
            <a:noFill/>
            <a:miter lim="800000"/>
            <a:headEnd/>
            <a:tailEnd/>
          </a:ln>
        </p:spPr>
      </p:pic>
      <p:pic>
        <p:nvPicPr>
          <p:cNvPr id="25607" name="Picture 6" descr="https://banner2.cleanpng.com/20180313/baq/kisspng-shoe-boot-sneakers-high-heeled-footwear-thick-shoes-5aa7722769cc17.5575826215209231754334.jpg"/>
          <p:cNvPicPr>
            <a:picLocks noChangeAspect="1" noChangeArrowheads="1"/>
          </p:cNvPicPr>
          <p:nvPr/>
        </p:nvPicPr>
        <p:blipFill>
          <a:blip r:embed="rId5" cstate="email">
            <a:clrChange>
              <a:clrFrom>
                <a:srgbClr val="EEEEEE"/>
              </a:clrFrom>
              <a:clrTo>
                <a:srgbClr val="EEEEEE">
                  <a:alpha val="0"/>
                </a:srgbClr>
              </a:clrTo>
            </a:clrChange>
            <a:extLst>
              <a:ext uri="{28A0092B-C50C-407E-A947-70E740481C1C}">
                <a14:useLocalDpi xmlns:a14="http://schemas.microsoft.com/office/drawing/2010/main"/>
              </a:ext>
            </a:extLst>
          </a:blip>
          <a:srcRect/>
          <a:stretch>
            <a:fillRect/>
          </a:stretch>
        </p:blipFill>
        <p:spPr bwMode="auto">
          <a:xfrm>
            <a:off x="5003800" y="908050"/>
            <a:ext cx="3348038" cy="2009775"/>
          </a:xfrm>
          <a:prstGeom prst="rect">
            <a:avLst/>
          </a:prstGeom>
          <a:noFill/>
          <a:ln w="9525">
            <a:noFill/>
            <a:miter lim="800000"/>
            <a:headEnd/>
            <a:tailEnd/>
          </a:ln>
        </p:spPr>
      </p:pic>
      <p:pic>
        <p:nvPicPr>
          <p:cNvPr id="40968" name="Picture 8" descr="https://maxi-sale.ru/400x400xffffff/goods/243B116_Red-cO3o.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7900" y="2924175"/>
            <a:ext cx="3573463" cy="357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68"/>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40968"/>
                                        </p:tgtEl>
                                      </p:cBhvr>
                                    </p:animEffect>
                                    <p:set>
                                      <p:cBhvr>
                                        <p:cTn id="11" dur="1" fill="hold">
                                          <p:stCondLst>
                                            <p:cond delay="499"/>
                                          </p:stCondLst>
                                        </p:cTn>
                                        <p:tgtEl>
                                          <p:spTgt spid="409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628"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Игра </a:t>
            </a:r>
            <a:r>
              <a:rPr lang="ru-RU" sz="2800" b="1">
                <a:solidFill>
                  <a:srgbClr val="FF0000"/>
                </a:solidFill>
                <a:latin typeface="Times New Roman" pitchFamily="18" charset="0"/>
                <a:cs typeface="Times New Roman" pitchFamily="18" charset="0"/>
              </a:rPr>
              <a:t>«Четвёртый лишний»</a:t>
            </a:r>
          </a:p>
        </p:txBody>
      </p:sp>
      <p:pic>
        <p:nvPicPr>
          <p:cNvPr id="41988" name="Picture 4" descr="http://stupeni.blog/wp-content/uploads/2019/02/muhomor_kartinka_dlya_detey_9_14091225-285x300.png"/>
          <p:cNvPicPr>
            <a:picLocks noChangeAspect="1" noChangeArrowheads="1"/>
          </p:cNvPicPr>
          <p:nvPr/>
        </p:nvPicPr>
        <p:blipFill>
          <a:blip r:embed="rId3"/>
          <a:srcRect/>
          <a:stretch>
            <a:fillRect/>
          </a:stretch>
        </p:blipFill>
        <p:spPr bwMode="auto">
          <a:xfrm>
            <a:off x="323850" y="1052513"/>
            <a:ext cx="2714625" cy="2857500"/>
          </a:xfrm>
          <a:prstGeom prst="rect">
            <a:avLst/>
          </a:prstGeom>
          <a:noFill/>
          <a:ln w="9525">
            <a:noFill/>
            <a:miter lim="800000"/>
            <a:headEnd/>
            <a:tailEnd/>
          </a:ln>
        </p:spPr>
      </p:pic>
      <p:pic>
        <p:nvPicPr>
          <p:cNvPr id="26630" name="Picture 6" descr="https://freerangestock.com/sample/47390/mushroom-isolat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1413" y="2708275"/>
            <a:ext cx="2433637" cy="3673475"/>
          </a:xfrm>
          <a:prstGeom prst="rect">
            <a:avLst/>
          </a:prstGeom>
          <a:noFill/>
          <a:ln w="9525">
            <a:noFill/>
            <a:miter lim="800000"/>
            <a:headEnd/>
            <a:tailEnd/>
          </a:ln>
        </p:spPr>
      </p:pic>
      <p:pic>
        <p:nvPicPr>
          <p:cNvPr id="26631" name="Picture 8" descr="https://eda-land.ru/images/article/orig/2015/06/grib-lisichka.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32363" y="692150"/>
            <a:ext cx="3246437" cy="2438400"/>
          </a:xfrm>
          <a:prstGeom prst="rect">
            <a:avLst/>
          </a:prstGeom>
          <a:noFill/>
          <a:ln w="9525">
            <a:noFill/>
            <a:miter lim="800000"/>
            <a:headEnd/>
            <a:tailEnd/>
          </a:ln>
        </p:spPr>
      </p:pic>
      <p:pic>
        <p:nvPicPr>
          <p:cNvPr id="26632" name="Picture 10" descr="https://selskoehozjajstvo.ru/wp-content/uploads/2018/08/Vyirashhivanie-belyih-gribov-68.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48263" y="3068638"/>
            <a:ext cx="3209925" cy="321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1988"/>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41988"/>
                                        </p:tgtEl>
                                      </p:cBhvr>
                                    </p:animEffect>
                                    <p:set>
                                      <p:cBhvr>
                                        <p:cTn id="11" dur="1" fill="hold">
                                          <p:stCondLst>
                                            <p:cond delay="499"/>
                                          </p:stCondLst>
                                        </p:cTn>
                                        <p:tgtEl>
                                          <p:spTgt spid="419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5" name="Скругленный прямоугольник 4"/>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2" name="TextBox 5"/>
          <p:cNvSpPr txBox="1">
            <a:spLocks noChangeArrowheads="1"/>
          </p:cNvSpPr>
          <p:nvPr/>
        </p:nvSpPr>
        <p:spPr bwMode="auto">
          <a:xfrm>
            <a:off x="1042988" y="333375"/>
            <a:ext cx="7056437" cy="646113"/>
          </a:xfrm>
          <a:prstGeom prst="rect">
            <a:avLst/>
          </a:prstGeom>
          <a:noFill/>
          <a:ln w="9525">
            <a:noFill/>
            <a:miter lim="800000"/>
            <a:headEnd/>
            <a:tailEnd/>
          </a:ln>
        </p:spPr>
        <p:txBody>
          <a:bodyPr>
            <a:spAutoFit/>
          </a:bodyPr>
          <a:lstStyle/>
          <a:p>
            <a:pPr algn="ctr"/>
            <a:r>
              <a:rPr lang="ru-RU" sz="3600" b="1" i="1">
                <a:solidFill>
                  <a:srgbClr val="C00000"/>
                </a:solidFill>
                <a:latin typeface="Times New Roman" pitchFamily="18" charset="0"/>
                <a:cs typeface="Times New Roman" pitchFamily="18" charset="0"/>
              </a:rPr>
              <a:t>Итог занятия</a:t>
            </a:r>
          </a:p>
        </p:txBody>
      </p:sp>
      <p:pic>
        <p:nvPicPr>
          <p:cNvPr id="27653" name="Picture 2" descr="http://1.bp.blogspot.com/-7BIbgH2F1A4/Tn7zCFT3_QI/AAAAAAAAAEg/VdpBRSZX1cY/s1600/no_music_sign.jpg"/>
          <p:cNvPicPr>
            <a:picLocks noChangeAspect="1" noChangeArrowheads="1"/>
          </p:cNvPicPr>
          <p:nvPr/>
        </p:nvPicPr>
        <p:blipFill>
          <a:blip r:embed="rId3" cstate="email">
            <a:clrChange>
              <a:clrFrom>
                <a:srgbClr val="FDFFFE"/>
              </a:clrFrom>
              <a:clrTo>
                <a:srgbClr val="FDFFFE">
                  <a:alpha val="0"/>
                </a:srgbClr>
              </a:clrTo>
            </a:clrChange>
            <a:extLst>
              <a:ext uri="{28A0092B-C50C-407E-A947-70E740481C1C}">
                <a14:useLocalDpi xmlns:a14="http://schemas.microsoft.com/office/drawing/2010/main"/>
              </a:ext>
            </a:extLst>
          </a:blip>
          <a:srcRect/>
          <a:stretch>
            <a:fillRect/>
          </a:stretch>
        </p:blipFill>
        <p:spPr bwMode="auto">
          <a:xfrm>
            <a:off x="323850" y="4508500"/>
            <a:ext cx="1295400" cy="1239838"/>
          </a:xfrm>
          <a:prstGeom prst="rect">
            <a:avLst/>
          </a:prstGeom>
          <a:noFill/>
          <a:ln w="9525">
            <a:noFill/>
            <a:miter lim="800000"/>
            <a:headEnd/>
            <a:tailEnd/>
          </a:ln>
        </p:spPr>
      </p:pic>
      <p:sp>
        <p:nvSpPr>
          <p:cNvPr id="17" name="Прямоугольник 16"/>
          <p:cNvSpPr/>
          <p:nvPr/>
        </p:nvSpPr>
        <p:spPr>
          <a:xfrm>
            <a:off x="2916238" y="4581525"/>
            <a:ext cx="1584325" cy="15113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7655" name="Picture 2" descr="http://neruds.ru/wp-content/uploads/2016/12/77-1024x533.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87675" y="4868863"/>
            <a:ext cx="1454150" cy="757237"/>
          </a:xfrm>
          <a:prstGeom prst="rect">
            <a:avLst/>
          </a:prstGeom>
          <a:noFill/>
          <a:ln w="9525">
            <a:noFill/>
            <a:miter lim="800000"/>
            <a:headEnd/>
            <a:tailEnd/>
          </a:ln>
        </p:spPr>
      </p:pic>
      <p:pic>
        <p:nvPicPr>
          <p:cNvPr id="27656" name="Picture 2" descr="C:\Users\Пользователь\Videos\Desktop\0001-001-Pervye-zvuki.p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47813" y="4724400"/>
            <a:ext cx="1223962" cy="1225550"/>
          </a:xfrm>
          <a:prstGeom prst="rect">
            <a:avLst/>
          </a:prstGeom>
          <a:noFill/>
          <a:ln w="9525">
            <a:noFill/>
            <a:miter lim="800000"/>
            <a:headEnd/>
            <a:tailEnd/>
          </a:ln>
        </p:spPr>
      </p:pic>
      <p:pic>
        <p:nvPicPr>
          <p:cNvPr id="27657" name="Picture 2" descr="http://logoportal.ru/wp-content/uploads/2011/08/bukva_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43438" y="1341438"/>
            <a:ext cx="2597150" cy="3095625"/>
          </a:xfrm>
          <a:prstGeom prst="rect">
            <a:avLst/>
          </a:prstGeom>
          <a:noFill/>
          <a:ln w="9525">
            <a:noFill/>
            <a:miter lim="800000"/>
            <a:headEnd/>
            <a:tailEnd/>
          </a:ln>
        </p:spPr>
      </p:pic>
      <p:pic>
        <p:nvPicPr>
          <p:cNvPr id="27658" name="Picture 2" descr="http://logoportal.ru/wp-content/uploads/2011/08/bukva_r.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5825" y="2349500"/>
            <a:ext cx="1647825" cy="1963738"/>
          </a:xfrm>
          <a:prstGeom prst="rect">
            <a:avLst/>
          </a:prstGeom>
          <a:noFill/>
          <a:ln w="9525">
            <a:noFill/>
            <a:miter lim="800000"/>
            <a:headEnd/>
            <a:tailEnd/>
          </a:ln>
        </p:spPr>
      </p:pic>
      <p:pic>
        <p:nvPicPr>
          <p:cNvPr id="27659" name="Picture 1" descr="C:\Users\Пользователь\Documents\10. 2017-2018 учебный год\3. Материал для детей\Картотека картинок-символов (по Фомичевой М.Ф.)\Р.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4213" y="1125538"/>
            <a:ext cx="3167062" cy="3108325"/>
          </a:xfrm>
          <a:prstGeom prst="rect">
            <a:avLst/>
          </a:prstGeom>
          <a:noFill/>
          <a:ln w="9525">
            <a:noFill/>
            <a:miter lim="800000"/>
            <a:headEnd/>
            <a:tailEnd/>
          </a:ln>
        </p:spPr>
      </p:pic>
      <p:pic>
        <p:nvPicPr>
          <p:cNvPr id="27660" name="Picture 6" descr="https://189131.selcdn.ru/leonardo/uploadsForSiteId/200092/texteditor/d2c62178-da70-458e-b918-355c2da46578.jpg"/>
          <p:cNvPicPr>
            <a:picLocks noChangeAspect="1" noChangeArrowheads="1"/>
          </p:cNvPicPr>
          <p:nvPr/>
        </p:nvPicPr>
        <p:blipFill>
          <a:blip r:embed="rId9"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099300" y="4652963"/>
            <a:ext cx="2044700"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100" name="Picture 6" descr="https://189131.selcdn.ru/leonardo/uploadsForSiteId/200092/texteditor/d2c62178-da70-458e-b918-355c2da46578.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0" y="4265613"/>
            <a:ext cx="2663825" cy="2592387"/>
          </a:xfrm>
          <a:prstGeom prst="rect">
            <a:avLst/>
          </a:prstGeom>
          <a:noFill/>
          <a:ln w="9525">
            <a:noFill/>
            <a:miter lim="800000"/>
            <a:headEnd/>
            <a:tailEnd/>
          </a:ln>
        </p:spPr>
      </p:pic>
      <p:sp>
        <p:nvSpPr>
          <p:cNvPr id="4101"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Пальчиковая игра </a:t>
            </a:r>
            <a:r>
              <a:rPr lang="ru-RU" sz="2800" b="1">
                <a:solidFill>
                  <a:srgbClr val="FF0000"/>
                </a:solidFill>
                <a:latin typeface="Times New Roman" pitchFamily="18" charset="0"/>
                <a:cs typeface="Times New Roman" pitchFamily="18" charset="0"/>
              </a:rPr>
              <a:t>«Дом»</a:t>
            </a:r>
          </a:p>
        </p:txBody>
      </p:sp>
      <p:pic>
        <p:nvPicPr>
          <p:cNvPr id="4102" name="Picture 2" descr="https://ds05.infourok.ru/uploads/ex/0a85/000463cc-c8e4572f/hello_html_4388c343.png"/>
          <p:cNvPicPr>
            <a:picLocks noChangeAspect="1" noChangeArrowheads="1"/>
          </p:cNvPicPr>
          <p:nvPr/>
        </p:nvPicPr>
        <p:blipFill>
          <a:blip r:embed="rId4">
            <a:lum bright="-10000" contrast="40000"/>
          </a:blip>
          <a:srcRect/>
          <a:stretch>
            <a:fillRect/>
          </a:stretch>
        </p:blipFill>
        <p:spPr bwMode="auto">
          <a:xfrm>
            <a:off x="2843213" y="908050"/>
            <a:ext cx="5473700" cy="542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3" name="Скругленный прямоугольник 2"/>
          <p:cNvSpPr/>
          <p:nvPr/>
        </p:nvSpPr>
        <p:spPr>
          <a:xfrm>
            <a:off x="179388" y="188913"/>
            <a:ext cx="8785225" cy="6480175"/>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124" name="TextBox 6"/>
          <p:cNvSpPr txBox="1">
            <a:spLocks noChangeArrowheads="1"/>
          </p:cNvSpPr>
          <p:nvPr/>
        </p:nvSpPr>
        <p:spPr bwMode="auto">
          <a:xfrm>
            <a:off x="1547813" y="188913"/>
            <a:ext cx="6264275" cy="522287"/>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cs typeface="Times New Roman" pitchFamily="18" charset="0"/>
              </a:rPr>
              <a:t>Артикуляционная гимнастика</a:t>
            </a:r>
          </a:p>
        </p:txBody>
      </p:sp>
      <p:pic>
        <p:nvPicPr>
          <p:cNvPr id="5125" name="Picture 2" descr="https://1.bp.blogspot.com/-3RtBhnwhxe4/Xp7AQQKd8BI/AAAAAAAACJw/6yQd7DBv648qQt-0HGuuYMysc6zPsl3UgCLcBGAsYHQ/s1600/hello_html_ca964d1.jpg"/>
          <p:cNvPicPr>
            <a:picLocks noChangeAspect="1" noChangeArrowheads="1"/>
          </p:cNvPicPr>
          <p:nvPr/>
        </p:nvPicPr>
        <p:blipFill>
          <a:blip r:embed="rId3"/>
          <a:srcRect/>
          <a:stretch>
            <a:fillRect/>
          </a:stretch>
        </p:blipFill>
        <p:spPr bwMode="auto">
          <a:xfrm>
            <a:off x="395288" y="765175"/>
            <a:ext cx="8280400" cy="555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148" name="Picture 6" descr="https://189131.selcdn.ru/leonardo/uploadsForSiteId/200092/texteditor/d2c62178-da70-458e-b918-355c2da46578.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099300" y="4868863"/>
            <a:ext cx="2044700" cy="1989137"/>
          </a:xfrm>
          <a:prstGeom prst="rect">
            <a:avLst/>
          </a:prstGeom>
          <a:noFill/>
          <a:ln w="9525">
            <a:noFill/>
            <a:miter lim="800000"/>
            <a:headEnd/>
            <a:tailEnd/>
          </a:ln>
        </p:spPr>
      </p:pic>
      <p:sp>
        <p:nvSpPr>
          <p:cNvPr id="6149" name="TextBox 6"/>
          <p:cNvSpPr txBox="1">
            <a:spLocks noChangeArrowheads="1"/>
          </p:cNvSpPr>
          <p:nvPr/>
        </p:nvSpPr>
        <p:spPr bwMode="auto">
          <a:xfrm>
            <a:off x="971550" y="333375"/>
            <a:ext cx="6985000"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Загадка </a:t>
            </a:r>
            <a:endParaRPr lang="ru-RU" sz="2800" b="1">
              <a:solidFill>
                <a:srgbClr val="FF0000"/>
              </a:solidFill>
              <a:latin typeface="Times New Roman" pitchFamily="18" charset="0"/>
              <a:cs typeface="Times New Roman" pitchFamily="18" charset="0"/>
            </a:endParaRPr>
          </a:p>
        </p:txBody>
      </p:sp>
      <p:pic>
        <p:nvPicPr>
          <p:cNvPr id="8" name="Picture 4" descr="https://smallimg.pngkey.com/png/small/984-9848997_free-download-these-rainbow-clip-art-rainbow-colors.png"/>
          <p:cNvPicPr>
            <a:picLocks noChangeAspect="1" noChangeArrowheads="1"/>
          </p:cNvPicPr>
          <p:nvPr/>
        </p:nvPicPr>
        <p:blipFill>
          <a:blip r:embed="rId4">
            <a:clrChange>
              <a:clrFrom>
                <a:srgbClr val="F6F6F6"/>
              </a:clrFrom>
              <a:clrTo>
                <a:srgbClr val="F6F6F6">
                  <a:alpha val="0"/>
                </a:srgbClr>
              </a:clrTo>
            </a:clrChange>
          </a:blip>
          <a:srcRect/>
          <a:stretch>
            <a:fillRect/>
          </a:stretch>
        </p:blipFill>
        <p:spPr bwMode="auto">
          <a:xfrm>
            <a:off x="1258888" y="1052513"/>
            <a:ext cx="6383337"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4" name="Скругленный прямоугольник 3"/>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7172" name="Picture 6" descr="https://189131.selcdn.ru/leonardo/uploadsForSiteId/200092/texteditor/d2c62178-da70-458e-b918-355c2da46578.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116013" y="836613"/>
            <a:ext cx="5919787" cy="5761037"/>
          </a:xfrm>
          <a:prstGeom prst="rect">
            <a:avLst/>
          </a:prstGeom>
          <a:noFill/>
          <a:ln w="9525">
            <a:noFill/>
            <a:miter lim="800000"/>
            <a:headEnd/>
            <a:tailEnd/>
          </a:ln>
        </p:spPr>
      </p:pic>
      <p:sp>
        <p:nvSpPr>
          <p:cNvPr id="7173" name="TextBox 6"/>
          <p:cNvSpPr txBox="1">
            <a:spLocks noChangeArrowheads="1"/>
          </p:cNvSpPr>
          <p:nvPr/>
        </p:nvSpPr>
        <p:spPr bwMode="auto">
          <a:xfrm>
            <a:off x="684213" y="333375"/>
            <a:ext cx="7775575" cy="522288"/>
          </a:xfrm>
          <a:prstGeom prst="rect">
            <a:avLst/>
          </a:prstGeom>
          <a:noFill/>
          <a:ln w="9525">
            <a:noFill/>
            <a:miter lim="800000"/>
            <a:headEnd/>
            <a:tailEnd/>
          </a:ln>
        </p:spPr>
        <p:txBody>
          <a:bodyPr>
            <a:spAutoFit/>
          </a:bodyPr>
          <a:lstStyle/>
          <a:p>
            <a:pPr algn="ctr"/>
            <a:r>
              <a:rPr lang="ru-RU" sz="2800" b="1">
                <a:solidFill>
                  <a:srgbClr val="002060"/>
                </a:solidFill>
                <a:latin typeface="Times New Roman" pitchFamily="18" charset="0"/>
                <a:cs typeface="Times New Roman" pitchFamily="18" charset="0"/>
              </a:rPr>
              <a:t>Изолированное произнесение звука Р </a:t>
            </a:r>
          </a:p>
        </p:txBody>
      </p:sp>
      <p:sp>
        <p:nvSpPr>
          <p:cNvPr id="6" name="Выноска-облако 5"/>
          <p:cNvSpPr/>
          <p:nvPr/>
        </p:nvSpPr>
        <p:spPr>
          <a:xfrm rot="4398427" flipH="1">
            <a:off x="5780088" y="885825"/>
            <a:ext cx="1754188" cy="2624137"/>
          </a:xfrm>
          <a:prstGeom prst="cloudCallou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175" name="TextBox 7"/>
          <p:cNvSpPr txBox="1">
            <a:spLocks noChangeArrowheads="1"/>
          </p:cNvSpPr>
          <p:nvPr/>
        </p:nvSpPr>
        <p:spPr bwMode="auto">
          <a:xfrm>
            <a:off x="5795963" y="2060575"/>
            <a:ext cx="1584325" cy="461963"/>
          </a:xfrm>
          <a:prstGeom prst="rect">
            <a:avLst/>
          </a:prstGeom>
          <a:noFill/>
          <a:ln w="9525">
            <a:noFill/>
            <a:miter lim="800000"/>
            <a:headEnd/>
            <a:tailEnd/>
          </a:ln>
        </p:spPr>
        <p:txBody>
          <a:bodyPr>
            <a:spAutoFit/>
          </a:bodyPr>
          <a:lstStyle/>
          <a:p>
            <a:pPr algn="ctr"/>
            <a:r>
              <a:rPr lang="ru-RU" sz="2400" b="1">
                <a:solidFill>
                  <a:srgbClr val="002060"/>
                </a:solidFill>
                <a:latin typeface="Times New Roman" pitchFamily="18" charset="0"/>
                <a:cs typeface="Times New Roman" pitchFamily="18" charset="0"/>
              </a:rPr>
              <a:t>Р – Р – Р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s://uploads.nonsprecare.it/wp-content/uploads/2018/03/proprieta-e-benefici-delle-arance.jpg"/>
          <p:cNvPicPr>
            <a:picLocks noChangeAspect="1" noChangeArrowheads="1"/>
          </p:cNvPicPr>
          <p:nvPr/>
        </p:nvPicPr>
        <p:blipFill>
          <a:blip r:embed="rId3"/>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3" name="Скругленный прямоугольник 2"/>
          <p:cNvSpPr/>
          <p:nvPr/>
        </p:nvSpPr>
        <p:spPr>
          <a:xfrm>
            <a:off x="179388" y="188913"/>
            <a:ext cx="8785225" cy="6480175"/>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8196" name="Picture 2" descr="https://ds05.infourok.ru/uploads/ex/0fc2/000ef059-b7c6e0a3/hello_html_735bc1cd.jpg"/>
          <p:cNvPicPr>
            <a:picLocks noChangeAspect="1" noChangeArrowheads="1"/>
          </p:cNvPicPr>
          <p:nvPr/>
        </p:nvPicPr>
        <p:blipFill>
          <a:blip r:embed="rId4">
            <a:lum bright="-20000" contrast="40000"/>
          </a:blip>
          <a:srcRect/>
          <a:stretch>
            <a:fillRect/>
          </a:stretch>
        </p:blipFill>
        <p:spPr bwMode="auto">
          <a:xfrm>
            <a:off x="827088" y="860425"/>
            <a:ext cx="7416800" cy="5784850"/>
          </a:xfrm>
          <a:prstGeom prst="rect">
            <a:avLst/>
          </a:prstGeom>
          <a:noFill/>
          <a:ln w="9525">
            <a:noFill/>
            <a:miter lim="800000"/>
            <a:headEnd/>
            <a:tailEnd/>
          </a:ln>
        </p:spPr>
      </p:pic>
      <p:sp>
        <p:nvSpPr>
          <p:cNvPr id="7" name="Прямоугольник 6"/>
          <p:cNvSpPr/>
          <p:nvPr/>
        </p:nvSpPr>
        <p:spPr>
          <a:xfrm>
            <a:off x="6156325" y="4797425"/>
            <a:ext cx="1728788" cy="1655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198" name="TextBox 7"/>
          <p:cNvSpPr txBox="1">
            <a:spLocks noChangeArrowheads="1"/>
          </p:cNvSpPr>
          <p:nvPr/>
        </p:nvSpPr>
        <p:spPr bwMode="auto">
          <a:xfrm>
            <a:off x="1619250" y="333375"/>
            <a:ext cx="6192838" cy="523875"/>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cs typeface="Times New Roman" pitchFamily="18" charset="0"/>
              </a:rPr>
              <a:t>Артикуляционный уклад звука  Р </a:t>
            </a:r>
          </a:p>
        </p:txBody>
      </p:sp>
      <p:pic>
        <p:nvPicPr>
          <p:cNvPr id="8199" name="Picture 6" descr="https://189131.selcdn.ru/leonardo/uploadsForSiteId/200092/texteditor/d2c62178-da70-458e-b918-355c2da46578.jpg"/>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875463" y="4724400"/>
            <a:ext cx="2044700" cy="198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s://uploads.nonsprecare.it/wp-content/uploads/2018/03/proprieta-e-benefici-delle-arance.jpg"/>
          <p:cNvPicPr>
            <a:picLocks noChangeAspect="1" noChangeArrowheads="1"/>
          </p:cNvPicPr>
          <p:nvPr/>
        </p:nvPicPr>
        <p:blipFill>
          <a:blip r:embed="rId2"/>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5" name="Скругленный прямоугольник 4"/>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3708400" y="3716338"/>
            <a:ext cx="2736850" cy="2665412"/>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4338" name="Picture 2" descr="http://neruds.ru/wp-content/uploads/2016/12/77-1024x533.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8400" y="4365625"/>
            <a:ext cx="2698750" cy="1404938"/>
          </a:xfrm>
          <a:prstGeom prst="rect">
            <a:avLst/>
          </a:prstGeom>
          <a:noFill/>
          <a:ln w="9525">
            <a:noFill/>
            <a:miter lim="800000"/>
            <a:headEnd/>
            <a:tailEnd/>
          </a:ln>
        </p:spPr>
      </p:pic>
      <p:sp>
        <p:nvSpPr>
          <p:cNvPr id="11" name="Прямоугольник 10"/>
          <p:cNvSpPr/>
          <p:nvPr/>
        </p:nvSpPr>
        <p:spPr>
          <a:xfrm>
            <a:off x="323850" y="3284538"/>
            <a:ext cx="2808288" cy="2736850"/>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2" name="Picture 2" descr="http://1.bp.blogspot.com/-7BIbgH2F1A4/Tn7zCFT3_QI/AAAAAAAAAEg/VdpBRSZX1cY/s1600/no_music_sign.jpg"/>
          <p:cNvPicPr>
            <a:picLocks noChangeAspect="1" noChangeArrowheads="1"/>
          </p:cNvPicPr>
          <p:nvPr/>
        </p:nvPicPr>
        <p:blipFill>
          <a:blip r:embed="rId4" cstate="email">
            <a:clrChange>
              <a:clrFrom>
                <a:srgbClr val="FDFFFE"/>
              </a:clrFrom>
              <a:clrTo>
                <a:srgbClr val="FDFFFE">
                  <a:alpha val="0"/>
                </a:srgbClr>
              </a:clrTo>
            </a:clrChange>
            <a:extLst>
              <a:ext uri="{28A0092B-C50C-407E-A947-70E740481C1C}">
                <a14:useLocalDpi xmlns:a14="http://schemas.microsoft.com/office/drawing/2010/main"/>
              </a:ext>
            </a:extLst>
          </a:blip>
          <a:srcRect/>
          <a:stretch>
            <a:fillRect/>
          </a:stretch>
        </p:blipFill>
        <p:spPr bwMode="auto">
          <a:xfrm>
            <a:off x="3924300" y="1700213"/>
            <a:ext cx="1882775" cy="1800225"/>
          </a:xfrm>
          <a:prstGeom prst="rect">
            <a:avLst/>
          </a:prstGeom>
          <a:noFill/>
          <a:ln w="9525">
            <a:noFill/>
            <a:miter lim="800000"/>
            <a:headEnd/>
            <a:tailEnd/>
          </a:ln>
        </p:spPr>
      </p:pic>
      <p:pic>
        <p:nvPicPr>
          <p:cNvPr id="52226" name="Picture 2" descr="C:\Users\Пользователь\Videos\Desktop\0001-001-Pervye-zvuki.p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84888" y="1412875"/>
            <a:ext cx="2741612" cy="2741613"/>
          </a:xfrm>
          <a:prstGeom prst="rect">
            <a:avLst/>
          </a:prstGeom>
          <a:noFill/>
          <a:ln w="9525">
            <a:noFill/>
            <a:miter lim="800000"/>
            <a:headEnd/>
            <a:tailEnd/>
          </a:ln>
        </p:spPr>
      </p:pic>
      <p:sp>
        <p:nvSpPr>
          <p:cNvPr id="9225" name="TextBox 13"/>
          <p:cNvSpPr txBox="1">
            <a:spLocks noChangeArrowheads="1"/>
          </p:cNvSpPr>
          <p:nvPr/>
        </p:nvSpPr>
        <p:spPr bwMode="auto">
          <a:xfrm>
            <a:off x="1619250" y="333375"/>
            <a:ext cx="6121400" cy="523875"/>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cs typeface="Times New Roman" pitchFamily="18" charset="0"/>
              </a:rPr>
              <a:t>Характеристика звука Р</a:t>
            </a:r>
          </a:p>
        </p:txBody>
      </p:sp>
      <p:pic>
        <p:nvPicPr>
          <p:cNvPr id="9226" name="Picture 1" descr="C:\Users\Пользователь\Documents\10. 2017-2018 учебный год\3. Материал для детей\Картотека картинок-символов (по Фомичевой М.Ф.)\Р.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3429000"/>
            <a:ext cx="2592387" cy="2544763"/>
          </a:xfrm>
          <a:prstGeom prst="rect">
            <a:avLst/>
          </a:prstGeom>
          <a:noFill/>
          <a:ln w="9525">
            <a:noFill/>
            <a:miter lim="800000"/>
            <a:headEnd/>
            <a:tailEnd/>
          </a:ln>
        </p:spPr>
      </p:pic>
      <p:pic>
        <p:nvPicPr>
          <p:cNvPr id="9227" name="Picture 6" descr="https://189131.selcdn.ru/leonardo/uploadsForSiteId/200092/texteditor/d2c62178-da70-458e-b918-355c2da46578.jpg"/>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099300" y="4652963"/>
            <a:ext cx="2044700" cy="1989137"/>
          </a:xfrm>
          <a:prstGeom prst="rect">
            <a:avLst/>
          </a:prstGeom>
          <a:noFill/>
          <a:ln w="9525">
            <a:noFill/>
            <a:miter lim="800000"/>
            <a:headEnd/>
            <a:tailEnd/>
          </a:ln>
        </p:spPr>
      </p:pic>
      <p:pic>
        <p:nvPicPr>
          <p:cNvPr id="9228" name="Picture 4" descr="https://smallimg.pngkey.com/png/small/984-9848997_free-download-these-rainbow-clip-art-rainbow-colors.png"/>
          <p:cNvPicPr>
            <a:picLocks noChangeAspect="1" noChangeArrowheads="1"/>
          </p:cNvPicPr>
          <p:nvPr/>
        </p:nvPicPr>
        <p:blipFill>
          <a:blip r:embed="rId8">
            <a:clrChange>
              <a:clrFrom>
                <a:srgbClr val="F6F6F6"/>
              </a:clrFrom>
              <a:clrTo>
                <a:srgbClr val="F6F6F6">
                  <a:alpha val="0"/>
                </a:srgbClr>
              </a:clrTo>
            </a:clrChange>
          </a:blip>
          <a:srcRect/>
          <a:stretch>
            <a:fillRect/>
          </a:stretch>
        </p:blipFill>
        <p:spPr bwMode="auto">
          <a:xfrm>
            <a:off x="179388" y="836613"/>
            <a:ext cx="3136900" cy="208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ppt_x"/>
                                          </p:val>
                                        </p:tav>
                                        <p:tav tm="100000">
                                          <p:val>
                                            <p:strVal val="#ppt_x"/>
                                          </p:val>
                                        </p:tav>
                                      </p:tavLst>
                                    </p:anim>
                                    <p:anim calcmode="lin" valueType="num">
                                      <p:cBhvr additive="base">
                                        <p:cTn id="14" dur="500" fill="hold"/>
                                        <p:tgtEl>
                                          <p:spTgt spid="522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additive="base">
                                        <p:cTn id="19" dur="500" fill="hold"/>
                                        <p:tgtEl>
                                          <p:spTgt spid="14338"/>
                                        </p:tgtEl>
                                        <p:attrNameLst>
                                          <p:attrName>ppt_x</p:attrName>
                                        </p:attrNameLst>
                                      </p:cBhvr>
                                      <p:tavLst>
                                        <p:tav tm="0">
                                          <p:val>
                                            <p:strVal val="#ppt_x"/>
                                          </p:val>
                                        </p:tav>
                                        <p:tav tm="100000">
                                          <p:val>
                                            <p:strVal val="#ppt_x"/>
                                          </p:val>
                                        </p:tav>
                                      </p:tavLst>
                                    </p:anim>
                                    <p:anim calcmode="lin" valueType="num">
                                      <p:cBhvr additive="base">
                                        <p:cTn id="20" dur="500" fill="hold"/>
                                        <p:tgtEl>
                                          <p:spTgt spid="143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s://uploads.nonsprecare.it/wp-content/uploads/2018/03/proprieta-e-benefici-delle-arance.jpg"/>
          <p:cNvPicPr>
            <a:picLocks noChangeAspect="1" noChangeArrowheads="1"/>
          </p:cNvPicPr>
          <p:nvPr/>
        </p:nvPicPr>
        <p:blipFill>
          <a:blip r:embed="rId3"/>
          <a:srcRect/>
          <a:stretch>
            <a:fillRect/>
          </a:stretch>
        </p:blipFill>
        <p:spPr bwMode="auto">
          <a:xfrm>
            <a:off x="0" y="0"/>
            <a:ext cx="9121775" cy="6858000"/>
          </a:xfrm>
          <a:prstGeom prst="rect">
            <a:avLst/>
          </a:prstGeom>
          <a:noFill/>
          <a:ln w="76200">
            <a:solidFill>
              <a:srgbClr val="FFFF00"/>
            </a:solidFill>
            <a:miter lim="800000"/>
            <a:headEnd/>
            <a:tailEnd/>
          </a:ln>
        </p:spPr>
      </p:pic>
      <p:sp>
        <p:nvSpPr>
          <p:cNvPr id="5" name="Скругленный прямоугольник 4"/>
          <p:cNvSpPr/>
          <p:nvPr/>
        </p:nvSpPr>
        <p:spPr>
          <a:xfrm>
            <a:off x="179388" y="260350"/>
            <a:ext cx="8785225" cy="6337300"/>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244" name="TextBox 5"/>
          <p:cNvSpPr txBox="1">
            <a:spLocks noChangeArrowheads="1"/>
          </p:cNvSpPr>
          <p:nvPr/>
        </p:nvSpPr>
        <p:spPr bwMode="auto">
          <a:xfrm>
            <a:off x="1042988" y="333375"/>
            <a:ext cx="7056437" cy="646113"/>
          </a:xfrm>
          <a:prstGeom prst="rect">
            <a:avLst/>
          </a:prstGeom>
          <a:noFill/>
          <a:ln w="9525">
            <a:noFill/>
            <a:miter lim="800000"/>
            <a:headEnd/>
            <a:tailEnd/>
          </a:ln>
        </p:spPr>
        <p:txBody>
          <a:bodyPr>
            <a:spAutoFit/>
          </a:bodyPr>
          <a:lstStyle/>
          <a:p>
            <a:pPr algn="ctr"/>
            <a:r>
              <a:rPr lang="ru-RU" sz="3600" b="1" i="1">
                <a:solidFill>
                  <a:srgbClr val="C00000"/>
                </a:solidFill>
                <a:latin typeface="Times New Roman" pitchFamily="18" charset="0"/>
                <a:cs typeface="Times New Roman" pitchFamily="18" charset="0"/>
              </a:rPr>
              <a:t>Звук Р обозначается буквой Р</a:t>
            </a:r>
          </a:p>
        </p:txBody>
      </p:sp>
      <p:sp>
        <p:nvSpPr>
          <p:cNvPr id="10245" name="TextBox 7"/>
          <p:cNvSpPr txBox="1">
            <a:spLocks noChangeArrowheads="1"/>
          </p:cNvSpPr>
          <p:nvPr/>
        </p:nvSpPr>
        <p:spPr bwMode="auto">
          <a:xfrm>
            <a:off x="1476375" y="5805488"/>
            <a:ext cx="2232025" cy="368300"/>
          </a:xfrm>
          <a:prstGeom prst="rect">
            <a:avLst/>
          </a:prstGeom>
          <a:noFill/>
          <a:ln w="9525">
            <a:noFill/>
            <a:miter lim="800000"/>
            <a:headEnd/>
            <a:tailEnd/>
          </a:ln>
        </p:spPr>
        <p:txBody>
          <a:bodyPr>
            <a:spAutoFit/>
          </a:bodyPr>
          <a:lstStyle/>
          <a:p>
            <a:pPr algn="ctr"/>
            <a:r>
              <a:rPr lang="ru-RU" b="1" i="1">
                <a:solidFill>
                  <a:srgbClr val="002060"/>
                </a:solidFill>
                <a:latin typeface="Times New Roman" pitchFamily="18" charset="0"/>
                <a:cs typeface="Times New Roman" pitchFamily="18" charset="0"/>
              </a:rPr>
              <a:t>Звук Р </a:t>
            </a:r>
          </a:p>
        </p:txBody>
      </p:sp>
      <p:sp>
        <p:nvSpPr>
          <p:cNvPr id="10246" name="TextBox 10"/>
          <p:cNvSpPr txBox="1">
            <a:spLocks noChangeArrowheads="1"/>
          </p:cNvSpPr>
          <p:nvPr/>
        </p:nvSpPr>
        <p:spPr bwMode="auto">
          <a:xfrm>
            <a:off x="5364163" y="5876925"/>
            <a:ext cx="2303462" cy="369888"/>
          </a:xfrm>
          <a:prstGeom prst="rect">
            <a:avLst/>
          </a:prstGeom>
          <a:noFill/>
          <a:ln w="9525">
            <a:noFill/>
            <a:miter lim="800000"/>
            <a:headEnd/>
            <a:tailEnd/>
          </a:ln>
        </p:spPr>
        <p:txBody>
          <a:bodyPr>
            <a:spAutoFit/>
          </a:bodyPr>
          <a:lstStyle/>
          <a:p>
            <a:pPr algn="ctr"/>
            <a:r>
              <a:rPr lang="ru-RU" b="1" i="1">
                <a:solidFill>
                  <a:srgbClr val="002060"/>
                </a:solidFill>
                <a:latin typeface="Times New Roman" pitchFamily="18" charset="0"/>
                <a:cs typeface="Times New Roman" pitchFamily="18" charset="0"/>
              </a:rPr>
              <a:t>Буква Р</a:t>
            </a:r>
          </a:p>
        </p:txBody>
      </p:sp>
      <p:pic>
        <p:nvPicPr>
          <p:cNvPr id="10247" name="Picture 2" descr="http://logoportal.ru/wp-content/uploads/2011/08/bukva_r.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43438" y="1341438"/>
            <a:ext cx="2597150" cy="3095625"/>
          </a:xfrm>
          <a:prstGeom prst="rect">
            <a:avLst/>
          </a:prstGeom>
          <a:noFill/>
          <a:ln w="9525">
            <a:noFill/>
            <a:miter lim="800000"/>
            <a:headEnd/>
            <a:tailEnd/>
          </a:ln>
        </p:spPr>
      </p:pic>
      <p:pic>
        <p:nvPicPr>
          <p:cNvPr id="10248" name="Picture 2" descr="http://logoportal.ru/wp-content/uploads/2011/08/bukva_r.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5825" y="2349500"/>
            <a:ext cx="1647825" cy="1963738"/>
          </a:xfrm>
          <a:prstGeom prst="rect">
            <a:avLst/>
          </a:prstGeom>
          <a:noFill/>
          <a:ln w="9525">
            <a:noFill/>
            <a:miter lim="800000"/>
            <a:headEnd/>
            <a:tailEnd/>
          </a:ln>
        </p:spPr>
      </p:pic>
      <p:pic>
        <p:nvPicPr>
          <p:cNvPr id="10249" name="Picture 1" descr="C:\Users\Пользователь\Documents\10. 2017-2018 учебный год\3. Материал для детей\Картотека картинок-символов (по Фомичевой М.Ф.)\Р.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1268413"/>
            <a:ext cx="4105275" cy="4029075"/>
          </a:xfrm>
          <a:prstGeom prst="rect">
            <a:avLst/>
          </a:prstGeom>
          <a:noFill/>
          <a:ln w="9525">
            <a:noFill/>
            <a:miter lim="800000"/>
            <a:headEnd/>
            <a:tailEnd/>
          </a:ln>
        </p:spPr>
      </p:pic>
      <p:pic>
        <p:nvPicPr>
          <p:cNvPr id="10250" name="Picture 6" descr="https://189131.selcdn.ru/leonardo/uploadsForSiteId/200092/texteditor/d2c62178-da70-458e-b918-355c2da46578.jpg"/>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099300" y="4652963"/>
            <a:ext cx="2044700"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411</Words>
  <Application>Microsoft Office PowerPoint</Application>
  <PresentationFormat>Экран (4:3)</PresentationFormat>
  <Paragraphs>72</Paragraphs>
  <Slides>26</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vilne</cp:lastModifiedBy>
  <cp:revision>5</cp:revision>
  <dcterms:created xsi:type="dcterms:W3CDTF">2020-11-25T05:30:50Z</dcterms:created>
  <dcterms:modified xsi:type="dcterms:W3CDTF">2023-03-17T06:09:10Z</dcterms:modified>
</cp:coreProperties>
</file>